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23"/>
  </p:notesMasterIdLst>
  <p:sldIdLst>
    <p:sldId id="256" r:id="rId5"/>
    <p:sldId id="284" r:id="rId6"/>
    <p:sldId id="287" r:id="rId7"/>
    <p:sldId id="288" r:id="rId8"/>
    <p:sldId id="274" r:id="rId9"/>
    <p:sldId id="263" r:id="rId10"/>
    <p:sldId id="285" r:id="rId11"/>
    <p:sldId id="278" r:id="rId12"/>
    <p:sldId id="277" r:id="rId13"/>
    <p:sldId id="276" r:id="rId14"/>
    <p:sldId id="275" r:id="rId15"/>
    <p:sldId id="280" r:id="rId16"/>
    <p:sldId id="286" r:id="rId17"/>
    <p:sldId id="281" r:id="rId18"/>
    <p:sldId id="279" r:id="rId19"/>
    <p:sldId id="269" r:id="rId20"/>
    <p:sldId id="270" r:id="rId21"/>
    <p:sldId id="282"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sley Penny" initials="LP" lastIdx="1" clrIdx="0">
    <p:extLst>
      <p:ext uri="{19B8F6BF-5375-455C-9EA6-DF929625EA0E}">
        <p15:presenceInfo xmlns:p15="http://schemas.microsoft.com/office/powerpoint/2012/main" userId="Lesley Penn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145" d="100"/>
          <a:sy n="145" d="100"/>
        </p:scale>
        <p:origin x="576"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2-21T11:16:37.717" idx="1">
    <p:pos x="10" y="10"/>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Everyone on mute. Questions in the chat box. If they are very specific or in depth we may suggest organising a separate one-to-one appointment to talk through your question.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37196e2dc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37196e2dc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dirty="0">
                <a:solidFill>
                  <a:schemeClr val="dk1"/>
                </a:solidFill>
              </a:rPr>
              <a:t>Facilitator notes</a:t>
            </a: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dirty="0">
              <a:solidFill>
                <a:schemeClr val="dk1"/>
              </a:solidFill>
            </a:endParaRPr>
          </a:p>
          <a:p>
            <a:pPr marL="0" lvl="0" indent="0" algn="l" rtl="0">
              <a:lnSpc>
                <a:spcPct val="115000"/>
              </a:lnSpc>
              <a:spcBef>
                <a:spcPts val="0"/>
              </a:spcBef>
              <a:spcAft>
                <a:spcPts val="0"/>
              </a:spcAft>
              <a:buNone/>
            </a:pPr>
            <a:r>
              <a:rPr lang="en-GB" dirty="0">
                <a:solidFill>
                  <a:schemeClr val="dk1"/>
                </a:solidFill>
              </a:rPr>
              <a:t>If you are in debt to your current supplier it is possible that they can stop you from switching until you have paid off your debt.</a:t>
            </a:r>
            <a:endParaRPr dirty="0">
              <a:solidFill>
                <a:schemeClr val="dk1"/>
              </a:solidFill>
            </a:endParaRPr>
          </a:p>
          <a:p>
            <a:pPr marL="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rgbClr val="333333"/>
                </a:solidFill>
                <a:highlight>
                  <a:srgbClr val="FFFFFF"/>
                </a:highlight>
              </a:rPr>
              <a:t>If a client is in debt they should seek further help - contact the Citizens Advice Consumer Service or visit their local Citizens Advice or advice centre</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If you have a prepayment meter you can change supplier if you owe less than £500 for each fuel (gas and electricity). Your debt will transfer with you but you may benefit from a lower price which could help you pay it off faster.</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If you don’t have a prepayment meter and have an outstanding debt your supplier has the right to prevent you leaving. They can’t stop you leaving if it is their fault you are in debt, for example, if they billed you incorrectly.</a:t>
            </a:r>
            <a:endParaRPr b="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8327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itizensadvice.org.uk/consumer/energy/energy-supply/problems-with-your-energy-supply/your-energy-supplier-has-gone-bus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octopus.energy/blog/struggling-to-pay/" TargetMode="External"/><Relationship Id="rId3" Type="http://schemas.openxmlformats.org/officeDocument/2006/relationships/hyperlink" Target="https://community.scottishpower.co.uk/t5/Help-paying-your-bill/Hardship-Fund/ta-p/53" TargetMode="External"/><Relationship Id="rId7" Type="http://schemas.openxmlformats.org/officeDocument/2006/relationships/hyperlink" Target="https://www.edfenergy.com/for-home/help-centre/faq/can-i-get-grant-help-me-pay-my-energy" TargetMode="External"/><Relationship Id="rId2" Type="http://schemas.openxmlformats.org/officeDocument/2006/relationships/hyperlink" Target="https://britishgasenergytrust.org.uk/grants-available/" TargetMode="External"/><Relationship Id="rId1" Type="http://schemas.openxmlformats.org/officeDocument/2006/relationships/slideLayout" Target="../slideLayouts/slideLayout2.xml"/><Relationship Id="rId6" Type="http://schemas.openxmlformats.org/officeDocument/2006/relationships/hyperlink" Target="https://www.eonnextenergyfund.com/" TargetMode="External"/><Relationship Id="rId5" Type="http://schemas.openxmlformats.org/officeDocument/2006/relationships/hyperlink" Target="https://www.eonenergy.com/for-your-home/saving-energy/need-little-extra-help/energy-fund" TargetMode="External"/><Relationship Id="rId4" Type="http://schemas.openxmlformats.org/officeDocument/2006/relationships/hyperlink" Target="https://www.ovoenergy.com/help/debt-and-energy-assistance" TargetMode="Externa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simpleenergyadvice.org.uk/pages/energy-company-obliga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gov.uk/find-energy-certificat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docs.google.com/forms/d/e/1FAIpQLSdGBS5Xfyw7a0mYuujyg-JEkkVSTno6fZ4H77howviUILpg_w/viewform?usp=sf_link" TargetMode="External"/><Relationship Id="rId4" Type="http://schemas.openxmlformats.org/officeDocument/2006/relationships/hyperlink" Target="mailto:energyadvice@cadat.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4" name="Picture 3">
            <a:extLst>
              <a:ext uri="{FF2B5EF4-FFF2-40B4-BE49-F238E27FC236}">
                <a16:creationId xmlns:a16="http://schemas.microsoft.com/office/drawing/2014/main" id="{EBABBC0E-A687-49AC-87FB-BAB0D986FD26}"/>
              </a:ext>
            </a:extLst>
          </p:cNvPr>
          <p:cNvPicPr>
            <a:picLocks noChangeAspect="1"/>
          </p:cNvPicPr>
          <p:nvPr/>
        </p:nvPicPr>
        <p:blipFill>
          <a:blip r:embed="rId3"/>
          <a:stretch>
            <a:fillRect/>
          </a:stretch>
        </p:blipFill>
        <p:spPr>
          <a:xfrm>
            <a:off x="1379867" y="691116"/>
            <a:ext cx="6332281" cy="3561908"/>
          </a:xfrm>
          <a:prstGeom prst="rect">
            <a:avLst/>
          </a:prstGeom>
        </p:spPr>
      </p:pic>
      <p:sp>
        <p:nvSpPr>
          <p:cNvPr id="10" name="TextBox 9">
            <a:extLst>
              <a:ext uri="{FF2B5EF4-FFF2-40B4-BE49-F238E27FC236}">
                <a16:creationId xmlns:a16="http://schemas.microsoft.com/office/drawing/2014/main" id="{9E7DB1ED-94B4-4FF7-8DD7-7AC7F45C0B78}"/>
              </a:ext>
            </a:extLst>
          </p:cNvPr>
          <p:cNvSpPr txBox="1"/>
          <p:nvPr/>
        </p:nvSpPr>
        <p:spPr>
          <a:xfrm>
            <a:off x="450111" y="4170920"/>
            <a:ext cx="7262037" cy="307777"/>
          </a:xfrm>
          <a:prstGeom prst="rect">
            <a:avLst/>
          </a:prstGeom>
          <a:noFill/>
        </p:spPr>
        <p:txBody>
          <a:bodyPr wrap="square" rtlCol="0">
            <a:spAutoFit/>
          </a:bodyPr>
          <a:lstStyle/>
          <a:p>
            <a:r>
              <a:rPr lang="en-GB" b="1" dirty="0"/>
              <a:t>Susanne Whitworth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86F0F9-379E-42AD-A83D-1D6E6D48C6B9}"/>
              </a:ext>
            </a:extLst>
          </p:cNvPr>
          <p:cNvSpPr txBox="1"/>
          <p:nvPr/>
        </p:nvSpPr>
        <p:spPr>
          <a:xfrm>
            <a:off x="437322" y="355758"/>
            <a:ext cx="8536557" cy="4616648"/>
          </a:xfrm>
          <a:prstGeom prst="rect">
            <a:avLst/>
          </a:prstGeom>
          <a:noFill/>
        </p:spPr>
        <p:txBody>
          <a:bodyPr wrap="square" rtlCol="0">
            <a:spAutoFit/>
          </a:bodyPr>
          <a:lstStyle/>
          <a:p>
            <a:r>
              <a:rPr lang="en-GB" sz="3300" b="1" dirty="0"/>
              <a:t>The Energy Team</a:t>
            </a:r>
            <a:endParaRPr lang="en-GB" sz="3300" b="1" dirty="0">
              <a:solidFill>
                <a:srgbClr val="FABE00"/>
              </a:solidFill>
            </a:endParaRPr>
          </a:p>
          <a:p>
            <a:r>
              <a:rPr lang="en-GB" sz="3300" b="1" dirty="0">
                <a:solidFill>
                  <a:srgbClr val="FABE00"/>
                </a:solidFill>
              </a:rPr>
              <a:t> </a:t>
            </a:r>
          </a:p>
          <a:p>
            <a:r>
              <a:rPr lang="en-GB" sz="2800" b="1" dirty="0">
                <a:solidFill>
                  <a:srgbClr val="FABE00"/>
                </a:solidFill>
              </a:rPr>
              <a:t>Our advice is free, impartial and confidential</a:t>
            </a:r>
          </a:p>
          <a:p>
            <a:pPr marL="342900" indent="-342900">
              <a:lnSpc>
                <a:spcPct val="150000"/>
              </a:lnSpc>
              <a:buFont typeface="Arial" panose="020B0604020202020204" pitchFamily="34" charset="0"/>
              <a:buChar char="•"/>
            </a:pPr>
            <a:endParaRPr lang="en-GB" sz="2000" dirty="0"/>
          </a:p>
          <a:p>
            <a:pPr marL="342900" indent="-342900">
              <a:lnSpc>
                <a:spcPct val="150000"/>
              </a:lnSpc>
              <a:buFont typeface="Arial" panose="020B0604020202020204" pitchFamily="34" charset="0"/>
              <a:buChar char="•"/>
            </a:pPr>
            <a:r>
              <a:rPr lang="en-GB" sz="2000" dirty="0"/>
              <a:t>Citizens Advice Diss &amp; Thetford with Norfolk Citizens Advice</a:t>
            </a:r>
          </a:p>
          <a:p>
            <a:pPr marL="342900" indent="-342900">
              <a:lnSpc>
                <a:spcPct val="150000"/>
              </a:lnSpc>
              <a:buFont typeface="Arial" panose="020B0604020202020204" pitchFamily="34" charset="0"/>
              <a:buChar char="•"/>
            </a:pPr>
            <a:r>
              <a:rPr lang="en-GB" sz="2000" dirty="0"/>
              <a:t>Team of six part time Energy Advisers</a:t>
            </a:r>
          </a:p>
          <a:p>
            <a:pPr marL="342900" indent="-342900">
              <a:lnSpc>
                <a:spcPct val="150000"/>
              </a:lnSpc>
              <a:buFont typeface="Arial" panose="020B0604020202020204" pitchFamily="34" charset="0"/>
              <a:buChar char="•"/>
            </a:pPr>
            <a:r>
              <a:rPr lang="en-GB" sz="2000" dirty="0"/>
              <a:t>Help people with queries or problems with their energy supplier</a:t>
            </a:r>
          </a:p>
          <a:p>
            <a:pPr marL="342900" indent="-342900">
              <a:lnSpc>
                <a:spcPct val="150000"/>
              </a:lnSpc>
              <a:buFont typeface="Arial" panose="020B0604020202020204" pitchFamily="34" charset="0"/>
              <a:buChar char="•"/>
            </a:pPr>
            <a:r>
              <a:rPr lang="en-GB" sz="2000" dirty="0"/>
              <a:t>Offer appointments over the telephone, email or face to face in one of our Citizens Advice offices</a:t>
            </a:r>
          </a:p>
          <a:p>
            <a:r>
              <a:rPr lang="en-GB" sz="2000" dirty="0"/>
              <a:t> </a:t>
            </a:r>
          </a:p>
        </p:txBody>
      </p:sp>
    </p:spTree>
    <p:extLst>
      <p:ext uri="{BB962C8B-B14F-4D97-AF65-F5344CB8AC3E}">
        <p14:creationId xmlns:p14="http://schemas.microsoft.com/office/powerpoint/2010/main" val="77518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79533-C8BC-45A3-B32C-2E8BD9A7578E}"/>
              </a:ext>
            </a:extLst>
          </p:cNvPr>
          <p:cNvSpPr>
            <a:spLocks noGrp="1"/>
          </p:cNvSpPr>
          <p:nvPr>
            <p:ph type="title"/>
          </p:nvPr>
        </p:nvSpPr>
        <p:spPr/>
        <p:txBody>
          <a:bodyPr/>
          <a:lstStyle/>
          <a:p>
            <a:r>
              <a:rPr lang="en-GB" dirty="0"/>
              <a:t>Energy Prices Rising</a:t>
            </a:r>
          </a:p>
        </p:txBody>
      </p:sp>
      <p:sp>
        <p:nvSpPr>
          <p:cNvPr id="3" name="Text Placeholder 2">
            <a:extLst>
              <a:ext uri="{FF2B5EF4-FFF2-40B4-BE49-F238E27FC236}">
                <a16:creationId xmlns:a16="http://schemas.microsoft.com/office/drawing/2014/main" id="{0729085A-BCC9-4145-BA72-D221277E2A1B}"/>
              </a:ext>
            </a:extLst>
          </p:cNvPr>
          <p:cNvSpPr>
            <a:spLocks noGrp="1"/>
          </p:cNvSpPr>
          <p:nvPr>
            <p:ph type="body" idx="1"/>
          </p:nvPr>
        </p:nvSpPr>
        <p:spPr>
          <a:xfrm>
            <a:off x="311700" y="1111643"/>
            <a:ext cx="8520600" cy="3416400"/>
          </a:xfrm>
        </p:spPr>
        <p:txBody>
          <a:bodyPr/>
          <a:lstStyle/>
          <a:p>
            <a:r>
              <a:rPr lang="en-GB" dirty="0">
                <a:solidFill>
                  <a:schemeClr val="tx1"/>
                </a:solidFill>
              </a:rPr>
              <a:t>You may have noticed that energy prices have been rising. </a:t>
            </a:r>
          </a:p>
          <a:p>
            <a:r>
              <a:rPr lang="en-GB" dirty="0">
                <a:solidFill>
                  <a:schemeClr val="tx1"/>
                </a:solidFill>
              </a:rPr>
              <a:t>Global prices for fossil fuels, especially gas, are increasing at an unprecedented rate. </a:t>
            </a:r>
          </a:p>
          <a:p>
            <a:r>
              <a:rPr lang="en-GB" dirty="0">
                <a:solidFill>
                  <a:schemeClr val="tx1"/>
                </a:solidFill>
              </a:rPr>
              <a:t>From 1 April, the energy price cap will rise from £1,277 to £1,971 – an almost £700 increase in energy bills for the average household. The energy price cap is backstop protection from the government, calculated by Ofgem. It applies if you are on a default tariff (not on a fixed term tariff or standard variable green energy tariff that has been exempted from the cap.) If your fixed term tariff ends you are likely to find even higher increases. </a:t>
            </a:r>
          </a:p>
          <a:p>
            <a:r>
              <a:rPr lang="en-GB" dirty="0">
                <a:solidFill>
                  <a:schemeClr val="tx1"/>
                </a:solidFill>
              </a:rPr>
              <a:t>This doesn’t impact on customers on a fixed tariff, but renewing a fixed tariff will increase similarly.</a:t>
            </a:r>
          </a:p>
        </p:txBody>
      </p:sp>
    </p:spTree>
    <p:extLst>
      <p:ext uri="{BB962C8B-B14F-4D97-AF65-F5344CB8AC3E}">
        <p14:creationId xmlns:p14="http://schemas.microsoft.com/office/powerpoint/2010/main" val="354950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79533-C8BC-45A3-B32C-2E8BD9A7578E}"/>
              </a:ext>
            </a:extLst>
          </p:cNvPr>
          <p:cNvSpPr>
            <a:spLocks noGrp="1"/>
          </p:cNvSpPr>
          <p:nvPr>
            <p:ph type="title"/>
          </p:nvPr>
        </p:nvSpPr>
        <p:spPr/>
        <p:txBody>
          <a:bodyPr/>
          <a:lstStyle/>
          <a:p>
            <a:r>
              <a:rPr lang="en-GB" dirty="0"/>
              <a:t>Latest news on government support</a:t>
            </a:r>
          </a:p>
        </p:txBody>
      </p:sp>
      <p:sp>
        <p:nvSpPr>
          <p:cNvPr id="3" name="Text Placeholder 2">
            <a:extLst>
              <a:ext uri="{FF2B5EF4-FFF2-40B4-BE49-F238E27FC236}">
                <a16:creationId xmlns:a16="http://schemas.microsoft.com/office/drawing/2014/main" id="{0729085A-BCC9-4145-BA72-D221277E2A1B}"/>
              </a:ext>
            </a:extLst>
          </p:cNvPr>
          <p:cNvSpPr>
            <a:spLocks noGrp="1"/>
          </p:cNvSpPr>
          <p:nvPr>
            <p:ph type="body" idx="1"/>
          </p:nvPr>
        </p:nvSpPr>
        <p:spPr/>
        <p:txBody>
          <a:bodyPr/>
          <a:lstStyle/>
          <a:p>
            <a:endParaRPr lang="en-GB" dirty="0">
              <a:solidFill>
                <a:schemeClr val="tx1"/>
              </a:solidFill>
            </a:endParaRPr>
          </a:p>
          <a:p>
            <a:r>
              <a:rPr lang="en-GB" dirty="0">
                <a:solidFill>
                  <a:schemeClr val="tx1"/>
                </a:solidFill>
              </a:rPr>
              <a:t>Energy bills rebate (by household) - £200 off in Autumn 2022 to be repaid over 5 years starting in 2023. Not specific to a person – by bill. Cannot opt out. </a:t>
            </a:r>
          </a:p>
          <a:p>
            <a:endParaRPr lang="en-GB" dirty="0">
              <a:solidFill>
                <a:schemeClr val="tx1"/>
              </a:solidFill>
            </a:endParaRPr>
          </a:p>
          <a:p>
            <a:r>
              <a:rPr lang="en-GB" dirty="0">
                <a:solidFill>
                  <a:schemeClr val="tx1"/>
                </a:solidFill>
              </a:rPr>
              <a:t>£150 non-repayable council tax rebate for bands A-D in England. (Also available if you don’t currently pay council tax for example for students.) </a:t>
            </a:r>
          </a:p>
          <a:p>
            <a:pPr lvl="1"/>
            <a:endParaRPr lang="en-GB" dirty="0">
              <a:solidFill>
                <a:schemeClr val="tx1"/>
              </a:solidFill>
            </a:endParaRPr>
          </a:p>
          <a:p>
            <a:endParaRPr lang="en-GB" dirty="0">
              <a:solidFill>
                <a:schemeClr val="tx1"/>
              </a:solidFill>
            </a:endParaRPr>
          </a:p>
          <a:p>
            <a:pPr marL="114300" indent="0">
              <a:buNone/>
            </a:pPr>
            <a:endParaRPr lang="en-GB" dirty="0">
              <a:solidFill>
                <a:schemeClr val="tx1"/>
              </a:solidFill>
            </a:endParaRPr>
          </a:p>
        </p:txBody>
      </p:sp>
    </p:spTree>
    <p:extLst>
      <p:ext uri="{BB962C8B-B14F-4D97-AF65-F5344CB8AC3E}">
        <p14:creationId xmlns:p14="http://schemas.microsoft.com/office/powerpoint/2010/main" val="2212949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32E4C-C93E-4DF6-B7A4-7C6FC2D365B3}"/>
              </a:ext>
            </a:extLst>
          </p:cNvPr>
          <p:cNvSpPr>
            <a:spLocks noGrp="1"/>
          </p:cNvSpPr>
          <p:nvPr>
            <p:ph type="title"/>
          </p:nvPr>
        </p:nvSpPr>
        <p:spPr/>
        <p:txBody>
          <a:bodyPr/>
          <a:lstStyle/>
          <a:p>
            <a:r>
              <a:rPr lang="en-GB" b="1" dirty="0"/>
              <a:t>Energy companies going bust</a:t>
            </a:r>
            <a:br>
              <a:rPr lang="en-GB" dirty="0"/>
            </a:br>
            <a:endParaRPr lang="en-GB" dirty="0"/>
          </a:p>
        </p:txBody>
      </p:sp>
      <p:sp>
        <p:nvSpPr>
          <p:cNvPr id="3" name="Text Placeholder 2">
            <a:extLst>
              <a:ext uri="{FF2B5EF4-FFF2-40B4-BE49-F238E27FC236}">
                <a16:creationId xmlns:a16="http://schemas.microsoft.com/office/drawing/2014/main" id="{A6E53400-9F7F-4089-B8E5-25A65675C8F9}"/>
              </a:ext>
            </a:extLst>
          </p:cNvPr>
          <p:cNvSpPr>
            <a:spLocks noGrp="1"/>
          </p:cNvSpPr>
          <p:nvPr>
            <p:ph type="body" idx="1"/>
          </p:nvPr>
        </p:nvSpPr>
        <p:spPr>
          <a:xfrm>
            <a:off x="311700" y="1152475"/>
            <a:ext cx="8520600" cy="3706604"/>
          </a:xfrm>
        </p:spPr>
        <p:txBody>
          <a:bodyPr/>
          <a:lstStyle/>
          <a:p>
            <a:pPr marL="114300" indent="0">
              <a:buNone/>
            </a:pPr>
            <a:r>
              <a:rPr lang="en-GB" b="1" u="sng" dirty="0">
                <a:hlinkClick r:id="rId2"/>
              </a:rPr>
              <a:t>If your energy company goes bust</a:t>
            </a:r>
            <a:endParaRPr lang="en-GB" b="1" u="sng" dirty="0"/>
          </a:p>
          <a:p>
            <a:pPr marL="285750" indent="-285750">
              <a:buFont typeface="Arial" panose="020B0604020202020204" pitchFamily="34" charset="0"/>
              <a:buChar char="•"/>
            </a:pPr>
            <a:r>
              <a:rPr lang="en-GB" dirty="0">
                <a:solidFill>
                  <a:schemeClr val="tx1"/>
                </a:solidFill>
              </a:rPr>
              <a:t>You’ll still have gas and electricity if your energy supplier goes out of business   </a:t>
            </a:r>
          </a:p>
          <a:p>
            <a:pPr marL="285750" indent="-285750">
              <a:buFont typeface="Arial" panose="020B0604020202020204" pitchFamily="34" charset="0"/>
              <a:buChar char="•"/>
            </a:pPr>
            <a:r>
              <a:rPr lang="en-GB" dirty="0">
                <a:solidFill>
                  <a:schemeClr val="tx1"/>
                </a:solidFill>
              </a:rPr>
              <a:t>Take meter readings and a screen shot of any credit on the account</a:t>
            </a:r>
          </a:p>
          <a:p>
            <a:pPr marL="285750" indent="-285750">
              <a:buFont typeface="Arial" panose="020B0604020202020204" pitchFamily="34" charset="0"/>
              <a:buChar char="•"/>
            </a:pPr>
            <a:r>
              <a:rPr lang="en-GB" dirty="0">
                <a:solidFill>
                  <a:schemeClr val="tx1"/>
                </a:solidFill>
              </a:rPr>
              <a:t>The gas and electricity regulator, Ofgem, will move you to a new supplier. This usually takes a few weeks.</a:t>
            </a:r>
          </a:p>
          <a:p>
            <a:pPr marL="285750" indent="-285750">
              <a:buFont typeface="Arial" panose="020B0604020202020204" pitchFamily="34" charset="0"/>
              <a:buChar char="•"/>
            </a:pPr>
            <a:r>
              <a:rPr lang="en-GB" b="1" u="sng" dirty="0">
                <a:solidFill>
                  <a:srgbClr val="FF0000"/>
                </a:solidFill>
              </a:rPr>
              <a:t>Don’t switch tariff or supplier until your account is moved to the new supplier. You might find it harder to get any money you’re owed if you switch before this happens.</a:t>
            </a:r>
            <a:endParaRPr lang="en-GB" dirty="0"/>
          </a:p>
          <a:p>
            <a:pPr marL="342900">
              <a:buFont typeface="Arial" panose="020B0604020202020204" pitchFamily="34" charset="0"/>
              <a:buChar char="•"/>
            </a:pPr>
            <a:r>
              <a:rPr lang="en-GB" dirty="0">
                <a:solidFill>
                  <a:schemeClr val="tx1"/>
                </a:solidFill>
              </a:rPr>
              <a:t>If your account is in credit your money is protected, unless you’re a small business customer. Your new supplier will tell you how you’ll be paid back.</a:t>
            </a:r>
          </a:p>
          <a:p>
            <a:endParaRPr lang="en-GB" dirty="0"/>
          </a:p>
        </p:txBody>
      </p:sp>
    </p:spTree>
    <p:extLst>
      <p:ext uri="{BB962C8B-B14F-4D97-AF65-F5344CB8AC3E}">
        <p14:creationId xmlns:p14="http://schemas.microsoft.com/office/powerpoint/2010/main" val="990557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2400" b="1" dirty="0"/>
              <a:t>Tariffs and Switching</a:t>
            </a:r>
            <a:endParaRPr sz="2400" dirty="0"/>
          </a:p>
        </p:txBody>
      </p:sp>
      <p:sp>
        <p:nvSpPr>
          <p:cNvPr id="107" name="Google Shape;107;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r>
              <a:rPr lang="en-GB" dirty="0">
                <a:solidFill>
                  <a:schemeClr val="tx1"/>
                </a:solidFill>
              </a:rPr>
              <a:t>Standard, fixed, Economy 7, Economy 10</a:t>
            </a:r>
          </a:p>
          <a:p>
            <a:r>
              <a:rPr lang="en-GB" dirty="0">
                <a:solidFill>
                  <a:schemeClr val="tx1"/>
                </a:solidFill>
              </a:rPr>
              <a:t>Direct debit, pay on receipt of bill, pre-payment, fuel direct (debt repayment through benefits) </a:t>
            </a:r>
            <a:endParaRPr lang="en-GB" dirty="0">
              <a:solidFill>
                <a:schemeClr val="dk1"/>
              </a:solidFill>
            </a:endParaRPr>
          </a:p>
          <a:p>
            <a:pPr marL="0" lvl="0" indent="0" algn="l" rtl="0">
              <a:spcBef>
                <a:spcPts val="0"/>
              </a:spcBef>
              <a:spcAft>
                <a:spcPts val="0"/>
              </a:spcAft>
              <a:buClr>
                <a:schemeClr val="dk1"/>
              </a:buClr>
              <a:buSzPts val="1100"/>
              <a:buFont typeface="Arial"/>
              <a:buNone/>
            </a:pPr>
            <a:endParaRPr lang="en-GB"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Search online ‘Citizens Advice Compare Energy’ for an impartial comparison tool. </a:t>
            </a:r>
          </a:p>
          <a:p>
            <a:pPr marL="0" lvl="0" indent="0" algn="l" rtl="0">
              <a:spcBef>
                <a:spcPts val="0"/>
              </a:spcBef>
              <a:spcAft>
                <a:spcPts val="0"/>
              </a:spcAft>
              <a:buClr>
                <a:schemeClr val="dk1"/>
              </a:buClr>
              <a:buSzPts val="1100"/>
              <a:buFont typeface="Arial"/>
              <a:buNone/>
            </a:pPr>
            <a:endParaRPr lang="en-GB"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You can switch if you have up to £500 </a:t>
            </a:r>
            <a:r>
              <a:rPr lang="en-GB" dirty="0">
                <a:solidFill>
                  <a:srgbClr val="FF0000"/>
                </a:solidFill>
              </a:rPr>
              <a:t>debt </a:t>
            </a:r>
            <a:r>
              <a:rPr lang="en-GB" dirty="0">
                <a:solidFill>
                  <a:schemeClr val="dk1"/>
                </a:solidFill>
              </a:rPr>
              <a:t>on each fuel if you have a pre-payment meter (your debt will transfer to the new supplier.) Otherwise you cannot switch until your energy debt has been repaid. </a:t>
            </a:r>
            <a:endParaRPr dirty="0">
              <a:solidFill>
                <a:schemeClr val="dk1"/>
              </a:solidFill>
            </a:endParaRPr>
          </a:p>
          <a:p>
            <a:pPr marL="0" lvl="0" indent="0" algn="l" rtl="0">
              <a:spcBef>
                <a:spcPts val="0"/>
              </a:spcBef>
              <a:spcAft>
                <a:spcPts val="16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311700" y="288275"/>
            <a:ext cx="8520600" cy="572700"/>
          </a:xfrm>
        </p:spPr>
        <p:txBody>
          <a:bodyPr/>
          <a:lstStyle/>
          <a:p>
            <a:r>
              <a:rPr lang="en-GB" dirty="0"/>
              <a:t>Struggling to pay your bills</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88416" y="1078047"/>
            <a:ext cx="8520600" cy="3416400"/>
          </a:xfrm>
        </p:spPr>
        <p:txBody>
          <a:bodyPr/>
          <a:lstStyle/>
          <a:p>
            <a:r>
              <a:rPr lang="en-GB" dirty="0">
                <a:solidFill>
                  <a:schemeClr val="tx1"/>
                </a:solidFill>
              </a:rPr>
              <a:t>Norfolk Assistance Scheme (</a:t>
            </a:r>
            <a:r>
              <a:rPr lang="en-GB" dirty="0" err="1">
                <a:solidFill>
                  <a:schemeClr val="tx1"/>
                </a:solidFill>
              </a:rPr>
              <a:t>inc</a:t>
            </a:r>
            <a:r>
              <a:rPr lang="en-GB" dirty="0">
                <a:solidFill>
                  <a:schemeClr val="tx1"/>
                </a:solidFill>
              </a:rPr>
              <a:t> debts)</a:t>
            </a:r>
          </a:p>
          <a:p>
            <a:pPr marL="114300" indent="0">
              <a:buNone/>
            </a:pPr>
            <a:endParaRPr lang="en-GB" dirty="0">
              <a:solidFill>
                <a:schemeClr val="tx1"/>
              </a:solidFill>
            </a:endParaRPr>
          </a:p>
          <a:p>
            <a:r>
              <a:rPr lang="en-GB" dirty="0">
                <a:solidFill>
                  <a:schemeClr val="tx1"/>
                </a:solidFill>
              </a:rPr>
              <a:t>If you have a prepayment meter and </a:t>
            </a:r>
          </a:p>
          <a:p>
            <a:pPr marL="114300" indent="0">
              <a:buNone/>
            </a:pPr>
            <a:r>
              <a:rPr lang="en-GB" dirty="0">
                <a:solidFill>
                  <a:schemeClr val="tx1"/>
                </a:solidFill>
              </a:rPr>
              <a:t>you are in hardship there are a number </a:t>
            </a:r>
          </a:p>
          <a:p>
            <a:pPr marL="114300" indent="0">
              <a:buNone/>
            </a:pPr>
            <a:r>
              <a:rPr lang="en-GB" dirty="0">
                <a:solidFill>
                  <a:schemeClr val="tx1"/>
                </a:solidFill>
              </a:rPr>
              <a:t>of schemes we can help you apply to</a:t>
            </a:r>
          </a:p>
          <a:p>
            <a:pPr marL="114300" indent="0">
              <a:buNone/>
            </a:pPr>
            <a:endParaRPr lang="en-GB" dirty="0">
              <a:solidFill>
                <a:schemeClr val="tx1"/>
              </a:solidFill>
            </a:endParaRPr>
          </a:p>
          <a:p>
            <a:pPr marL="114300" indent="0">
              <a:buNone/>
            </a:pPr>
            <a:endParaRPr lang="en-GB" dirty="0">
              <a:solidFill>
                <a:schemeClr val="tx1"/>
              </a:solidFill>
            </a:endParaRPr>
          </a:p>
        </p:txBody>
      </p:sp>
      <p:pic>
        <p:nvPicPr>
          <p:cNvPr id="5" name="Picture 4">
            <a:extLst>
              <a:ext uri="{FF2B5EF4-FFF2-40B4-BE49-F238E27FC236}">
                <a16:creationId xmlns:a16="http://schemas.microsoft.com/office/drawing/2014/main" id="{17ACC894-64F3-40F6-A30B-1D1B893E2B26}"/>
              </a:ext>
            </a:extLst>
          </p:cNvPr>
          <p:cNvPicPr>
            <a:picLocks noChangeAspect="1"/>
          </p:cNvPicPr>
          <p:nvPr/>
        </p:nvPicPr>
        <p:blipFill rotWithShape="1">
          <a:blip r:embed="rId2"/>
          <a:srcRect l="6596" t="14317" r="36132" b="16246"/>
          <a:stretch/>
        </p:blipFill>
        <p:spPr>
          <a:xfrm>
            <a:off x="4770663" y="1078047"/>
            <a:ext cx="4061637" cy="2768602"/>
          </a:xfrm>
          <a:prstGeom prst="rect">
            <a:avLst/>
          </a:prstGeom>
        </p:spPr>
      </p:pic>
    </p:spTree>
    <p:extLst>
      <p:ext uri="{BB962C8B-B14F-4D97-AF65-F5344CB8AC3E}">
        <p14:creationId xmlns:p14="http://schemas.microsoft.com/office/powerpoint/2010/main" val="2993954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311700" y="288275"/>
            <a:ext cx="8520600" cy="572700"/>
          </a:xfrm>
        </p:spPr>
        <p:txBody>
          <a:bodyPr/>
          <a:lstStyle/>
          <a:p>
            <a:r>
              <a:rPr lang="en-GB" dirty="0"/>
              <a:t>Struggling to pay your bills</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88416" y="1078047"/>
            <a:ext cx="8520600" cy="3416400"/>
          </a:xfrm>
        </p:spPr>
        <p:txBody>
          <a:bodyPr/>
          <a:lstStyle/>
          <a:p>
            <a:pPr marL="114300" indent="0">
              <a:buNone/>
            </a:pPr>
            <a:r>
              <a:rPr lang="en-GB" b="1" dirty="0">
                <a:solidFill>
                  <a:schemeClr val="tx1"/>
                </a:solidFill>
              </a:rPr>
              <a:t>Grants to help pay off your energy debts</a:t>
            </a:r>
          </a:p>
          <a:p>
            <a:pPr marL="114300" indent="0">
              <a:buNone/>
            </a:pPr>
            <a:r>
              <a:rPr lang="en-GB" sz="1400" dirty="0">
                <a:solidFill>
                  <a:schemeClr val="tx1"/>
                </a:solidFill>
              </a:rPr>
              <a:t>If you’re in debt to your energy supplier, you might be able to get a grant to help pay it off.</a:t>
            </a:r>
          </a:p>
          <a:p>
            <a:pPr marL="114300" indent="0">
              <a:buNone/>
            </a:pPr>
            <a:r>
              <a:rPr lang="en-GB" sz="1400" dirty="0">
                <a:solidFill>
                  <a:schemeClr val="tx1"/>
                </a:solidFill>
              </a:rPr>
              <a:t>Some energy suppliers offer grants to their customers:</a:t>
            </a:r>
          </a:p>
          <a:p>
            <a:pPr marL="114300" indent="0">
              <a:buNone/>
            </a:pPr>
            <a:r>
              <a:rPr lang="en-GB" sz="1400" dirty="0">
                <a:hlinkClick r:id="rId2"/>
              </a:rPr>
              <a:t>British Gas Energy Trust</a:t>
            </a:r>
            <a:endParaRPr lang="en-GB" sz="1400" dirty="0"/>
          </a:p>
          <a:p>
            <a:pPr marL="114300" indent="0">
              <a:buNone/>
            </a:pPr>
            <a:r>
              <a:rPr lang="en-GB" sz="1400" dirty="0">
                <a:hlinkClick r:id="rId3"/>
              </a:rPr>
              <a:t>Scottish Power Hardship Fund</a:t>
            </a:r>
            <a:endParaRPr lang="en-GB" sz="1400" dirty="0"/>
          </a:p>
          <a:p>
            <a:pPr marL="114300" indent="0">
              <a:buNone/>
            </a:pPr>
            <a:r>
              <a:rPr lang="en-GB" sz="1400" dirty="0">
                <a:hlinkClick r:id="rId4"/>
              </a:rPr>
              <a:t>Ovo Energy Fund</a:t>
            </a:r>
            <a:endParaRPr lang="en-GB" sz="1400" dirty="0"/>
          </a:p>
          <a:p>
            <a:pPr marL="114300" indent="0">
              <a:buNone/>
            </a:pPr>
            <a:r>
              <a:rPr lang="en-GB" sz="1400" dirty="0">
                <a:hlinkClick r:id="rId5"/>
              </a:rPr>
              <a:t>E.ON Energy Fund</a:t>
            </a:r>
            <a:endParaRPr lang="en-GB" sz="1400" dirty="0"/>
          </a:p>
          <a:p>
            <a:pPr marL="114300" indent="0">
              <a:buNone/>
            </a:pPr>
            <a:r>
              <a:rPr lang="en-GB" sz="1400" dirty="0">
                <a:hlinkClick r:id="rId6"/>
              </a:rPr>
              <a:t>E.ON Next Energy Fund</a:t>
            </a:r>
            <a:endParaRPr lang="en-GB" sz="1400" dirty="0"/>
          </a:p>
          <a:p>
            <a:pPr marL="114300" indent="0">
              <a:buNone/>
            </a:pPr>
            <a:r>
              <a:rPr lang="en-GB" sz="1400" dirty="0">
                <a:hlinkClick r:id="rId7"/>
              </a:rPr>
              <a:t>EDF Energy Customer Support Fund</a:t>
            </a:r>
            <a:endParaRPr lang="en-GB" sz="1400" dirty="0"/>
          </a:p>
          <a:p>
            <a:pPr marL="114300" indent="0">
              <a:buNone/>
            </a:pPr>
            <a:r>
              <a:rPr lang="en-GB" sz="1400" dirty="0">
                <a:hlinkClick r:id="rId8"/>
              </a:rPr>
              <a:t>Octopus – Octo Assist Fund</a:t>
            </a:r>
            <a:endParaRPr lang="en-GB" sz="1400" dirty="0"/>
          </a:p>
          <a:p>
            <a:pPr marL="114300" indent="0">
              <a:buNone/>
            </a:pPr>
            <a:r>
              <a:rPr lang="en-GB" sz="1400" dirty="0">
                <a:solidFill>
                  <a:schemeClr val="tx1"/>
                </a:solidFill>
              </a:rPr>
              <a:t>If you can’t get a grant from your supplier,</a:t>
            </a:r>
          </a:p>
          <a:p>
            <a:pPr marL="114300" indent="0">
              <a:buNone/>
            </a:pPr>
            <a:r>
              <a:rPr lang="en-GB" sz="1400" dirty="0"/>
              <a:t> </a:t>
            </a:r>
            <a:r>
              <a:rPr lang="en-GB" sz="1400" dirty="0">
                <a:hlinkClick r:id="rId2"/>
              </a:rPr>
              <a:t>check if you can get a grant from the British Gas Energy Trust</a:t>
            </a:r>
            <a:r>
              <a:rPr lang="en-GB" sz="1400" dirty="0"/>
              <a:t>. </a:t>
            </a:r>
            <a:r>
              <a:rPr lang="en-GB" sz="1400" dirty="0">
                <a:solidFill>
                  <a:schemeClr val="tx1"/>
                </a:solidFill>
              </a:rPr>
              <a:t>These grants are available to anyone - you don’t have to be a British Gas customer.</a:t>
            </a:r>
          </a:p>
          <a:p>
            <a:pPr marL="114300" indent="0">
              <a:buNone/>
            </a:pPr>
            <a:endParaRPr lang="en-GB" dirty="0"/>
          </a:p>
        </p:txBody>
      </p:sp>
      <p:pic>
        <p:nvPicPr>
          <p:cNvPr id="4" name="Picture 3">
            <a:extLst>
              <a:ext uri="{FF2B5EF4-FFF2-40B4-BE49-F238E27FC236}">
                <a16:creationId xmlns:a16="http://schemas.microsoft.com/office/drawing/2014/main" id="{3EB010FC-DC92-45DE-8905-03F1307A2795}"/>
              </a:ext>
            </a:extLst>
          </p:cNvPr>
          <p:cNvPicPr>
            <a:picLocks noChangeAspect="1"/>
          </p:cNvPicPr>
          <p:nvPr/>
        </p:nvPicPr>
        <p:blipFill rotWithShape="1">
          <a:blip r:embed="rId9"/>
          <a:srcRect l="6721" t="6410" r="8350" b="14584"/>
          <a:stretch/>
        </p:blipFill>
        <p:spPr>
          <a:xfrm>
            <a:off x="4834779" y="1839816"/>
            <a:ext cx="3875279" cy="2027333"/>
          </a:xfrm>
          <a:prstGeom prst="rect">
            <a:avLst/>
          </a:prstGeom>
        </p:spPr>
      </p:pic>
    </p:spTree>
    <p:extLst>
      <p:ext uri="{BB962C8B-B14F-4D97-AF65-F5344CB8AC3E}">
        <p14:creationId xmlns:p14="http://schemas.microsoft.com/office/powerpoint/2010/main" val="2475165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p:txBody>
          <a:bodyPr/>
          <a:lstStyle/>
          <a:p>
            <a:r>
              <a:rPr lang="en-GB" dirty="0"/>
              <a:t>Struggling to pay your bills</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p:txBody>
          <a:bodyPr/>
          <a:lstStyle/>
          <a:p>
            <a:pPr marL="114300" indent="0">
              <a:buNone/>
            </a:pPr>
            <a:r>
              <a:rPr lang="en-GB" dirty="0">
                <a:solidFill>
                  <a:schemeClr val="tx1"/>
                </a:solidFill>
              </a:rPr>
              <a:t>If you’re struggling to afford your gas and electricity bills, contact your supplier to discuss ways to pay what you owe them.</a:t>
            </a:r>
          </a:p>
          <a:p>
            <a:pPr marL="114300" indent="0">
              <a:buNone/>
            </a:pPr>
            <a:endParaRPr lang="en-GB" dirty="0">
              <a:solidFill>
                <a:schemeClr val="tx1"/>
              </a:solidFill>
            </a:endParaRPr>
          </a:p>
          <a:p>
            <a:pPr marL="114300" indent="0">
              <a:buNone/>
            </a:pPr>
            <a:r>
              <a:rPr lang="en-GB" dirty="0">
                <a:solidFill>
                  <a:schemeClr val="tx1"/>
                </a:solidFill>
              </a:rPr>
              <a:t>Your supplier has to help you come to a solution. You should try to negotiate a deal that works for both of you.</a:t>
            </a:r>
          </a:p>
          <a:p>
            <a:pPr marL="114300" indent="0">
              <a:buNone/>
            </a:pPr>
            <a:endParaRPr lang="en-GB" dirty="0">
              <a:solidFill>
                <a:schemeClr val="tx1"/>
              </a:solidFill>
            </a:endParaRPr>
          </a:p>
          <a:p>
            <a:pPr marL="114300" indent="0">
              <a:buNone/>
            </a:pPr>
            <a:r>
              <a:rPr lang="en-GB" dirty="0">
                <a:solidFill>
                  <a:schemeClr val="tx1"/>
                </a:solidFill>
              </a:rPr>
              <a:t>If you don’t try to negotiate with your supplier, they might threaten to disconnect your supply.</a:t>
            </a:r>
          </a:p>
        </p:txBody>
      </p:sp>
    </p:spTree>
    <p:extLst>
      <p:ext uri="{BB962C8B-B14F-4D97-AF65-F5344CB8AC3E}">
        <p14:creationId xmlns:p14="http://schemas.microsoft.com/office/powerpoint/2010/main" val="292212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311700" y="141831"/>
            <a:ext cx="8520600" cy="572700"/>
          </a:xfrm>
        </p:spPr>
        <p:txBody>
          <a:bodyPr/>
          <a:lstStyle/>
          <a:p>
            <a:r>
              <a:rPr lang="en-GB" dirty="0"/>
              <a:t>Government Help</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237272" y="772269"/>
            <a:ext cx="8520600" cy="4129339"/>
          </a:xfrm>
        </p:spPr>
        <p:txBody>
          <a:bodyPr/>
          <a:lstStyle/>
          <a:p>
            <a:pPr marL="114300" indent="0">
              <a:buNone/>
            </a:pPr>
            <a:r>
              <a:rPr lang="en-GB" dirty="0">
                <a:solidFill>
                  <a:schemeClr val="tx1"/>
                </a:solidFill>
              </a:rPr>
              <a:t>You might be able to get £140 off your electricity bill or a £140 voucher for your prepayment meter. You can get this under the Warm Home Discount Scheme if you’re either:</a:t>
            </a:r>
          </a:p>
          <a:p>
            <a:pPr marL="114300" indent="0">
              <a:buNone/>
            </a:pPr>
            <a:endParaRPr lang="en-GB" dirty="0">
              <a:solidFill>
                <a:schemeClr val="tx1"/>
              </a:solidFill>
            </a:endParaRPr>
          </a:p>
          <a:p>
            <a:r>
              <a:rPr lang="en-GB" dirty="0">
                <a:solidFill>
                  <a:schemeClr val="tx1"/>
                </a:solidFill>
              </a:rPr>
              <a:t>getting the guarantee credit part of Pension Credit</a:t>
            </a:r>
          </a:p>
          <a:p>
            <a:r>
              <a:rPr lang="en-GB" dirty="0">
                <a:solidFill>
                  <a:schemeClr val="tx1"/>
                </a:solidFill>
              </a:rPr>
              <a:t>on a low income</a:t>
            </a:r>
          </a:p>
          <a:p>
            <a:endParaRPr lang="en-GB" dirty="0">
              <a:solidFill>
                <a:schemeClr val="tx1"/>
              </a:solidFill>
            </a:endParaRPr>
          </a:p>
          <a:p>
            <a:pPr marL="114300" indent="0">
              <a:buNone/>
            </a:pPr>
            <a:r>
              <a:rPr lang="en-GB" dirty="0">
                <a:solidFill>
                  <a:schemeClr val="tx1"/>
                </a:solidFill>
              </a:rPr>
              <a:t>Most schemes closed for this year. </a:t>
            </a:r>
          </a:p>
          <a:p>
            <a:pPr marL="114300" indent="0">
              <a:buNone/>
            </a:pPr>
            <a:endParaRPr lang="en-GB" dirty="0">
              <a:solidFill>
                <a:schemeClr val="tx1"/>
              </a:solidFill>
            </a:endParaRPr>
          </a:p>
          <a:p>
            <a:pPr marL="114300" indent="0">
              <a:buNone/>
            </a:pPr>
            <a:r>
              <a:rPr lang="en-GB" dirty="0">
                <a:solidFill>
                  <a:schemeClr val="tx1"/>
                </a:solidFill>
              </a:rPr>
              <a:t>Winter fuel payments to households</a:t>
            </a:r>
          </a:p>
          <a:p>
            <a:pPr marL="114300" indent="0">
              <a:buNone/>
            </a:pPr>
            <a:r>
              <a:rPr lang="en-GB" dirty="0">
                <a:solidFill>
                  <a:schemeClr val="tx1"/>
                </a:solidFill>
              </a:rPr>
              <a:t>where at least member is of pensionable age. £200 or £300 or over 80s. </a:t>
            </a:r>
          </a:p>
          <a:p>
            <a:pPr marL="114300" indent="0">
              <a:buNone/>
            </a:pPr>
            <a:endParaRPr lang="en-GB" dirty="0">
              <a:solidFill>
                <a:schemeClr val="tx1"/>
              </a:solidFill>
            </a:endParaRPr>
          </a:p>
          <a:p>
            <a:pPr marL="114300" indent="0">
              <a:buNone/>
            </a:pPr>
            <a:endParaRPr lang="en-GB" dirty="0">
              <a:solidFill>
                <a:schemeClr val="tx1"/>
              </a:solidFill>
            </a:endParaRPr>
          </a:p>
          <a:p>
            <a:pPr marL="114300" indent="0">
              <a:buNone/>
            </a:pPr>
            <a:endParaRPr lang="en-GB" dirty="0">
              <a:solidFill>
                <a:schemeClr val="tx1"/>
              </a:solidFill>
            </a:endParaRPr>
          </a:p>
          <a:p>
            <a:pPr marL="114300" indent="0">
              <a:buNone/>
            </a:pPr>
            <a:endParaRPr lang="en-GB" dirty="0">
              <a:solidFill>
                <a:schemeClr val="tx1"/>
              </a:solidFill>
            </a:endParaRPr>
          </a:p>
        </p:txBody>
      </p:sp>
      <p:pic>
        <p:nvPicPr>
          <p:cNvPr id="4" name="Picture 3">
            <a:extLst>
              <a:ext uri="{FF2B5EF4-FFF2-40B4-BE49-F238E27FC236}">
                <a16:creationId xmlns:a16="http://schemas.microsoft.com/office/drawing/2014/main" id="{4410EE79-CC69-4968-8BC0-718CBA6D155E}"/>
              </a:ext>
            </a:extLst>
          </p:cNvPr>
          <p:cNvPicPr>
            <a:picLocks noChangeAspect="1"/>
          </p:cNvPicPr>
          <p:nvPr/>
        </p:nvPicPr>
        <p:blipFill rotWithShape="1">
          <a:blip r:embed="rId2"/>
          <a:srcRect l="11899" t="11909" b="18794"/>
          <a:stretch/>
        </p:blipFill>
        <p:spPr>
          <a:xfrm>
            <a:off x="4242391" y="2483697"/>
            <a:ext cx="3349256" cy="1481132"/>
          </a:xfrm>
          <a:prstGeom prst="rect">
            <a:avLst/>
          </a:prstGeom>
        </p:spPr>
      </p:pic>
    </p:spTree>
    <p:extLst>
      <p:ext uri="{BB962C8B-B14F-4D97-AF65-F5344CB8AC3E}">
        <p14:creationId xmlns:p14="http://schemas.microsoft.com/office/powerpoint/2010/main" val="934187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311700" y="288275"/>
            <a:ext cx="8520600" cy="572700"/>
          </a:xfrm>
        </p:spPr>
        <p:txBody>
          <a:bodyPr/>
          <a:lstStyle/>
          <a:p>
            <a:r>
              <a:rPr lang="en-GB" dirty="0"/>
              <a:t>Priority services register</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0" y="863549"/>
            <a:ext cx="8520600" cy="3991675"/>
          </a:xfrm>
        </p:spPr>
        <p:txBody>
          <a:bodyPr/>
          <a:lstStyle/>
          <a:p>
            <a:pPr marL="114300" indent="0">
              <a:buNone/>
            </a:pPr>
            <a:r>
              <a:rPr lang="en-GB" dirty="0">
                <a:solidFill>
                  <a:schemeClr val="tx1"/>
                </a:solidFill>
              </a:rPr>
              <a:t>If you find it hard to deal with your energy supply you could get extra help from your energy companies - for example, large print bills, nominating someone else to deal with your supplier or more support during a power cut.</a:t>
            </a:r>
          </a:p>
          <a:p>
            <a:pPr marL="114300" indent="0">
              <a:buNone/>
            </a:pPr>
            <a:endParaRPr lang="en-GB" dirty="0">
              <a:solidFill>
                <a:schemeClr val="tx1"/>
              </a:solidFill>
            </a:endParaRPr>
          </a:p>
          <a:p>
            <a:pPr marL="114300" indent="0">
              <a:buNone/>
            </a:pPr>
            <a:r>
              <a:rPr lang="en-GB" sz="1600" dirty="0">
                <a:solidFill>
                  <a:schemeClr val="tx1"/>
                </a:solidFill>
              </a:rPr>
              <a:t>You can join if you:</a:t>
            </a:r>
          </a:p>
          <a:p>
            <a:pPr marL="114300" indent="0">
              <a:buNone/>
            </a:pPr>
            <a:r>
              <a:rPr lang="en-GB" sz="1600" dirty="0">
                <a:solidFill>
                  <a:schemeClr val="tx1"/>
                </a:solidFill>
              </a:rPr>
              <a:t>are of pensionable age</a:t>
            </a:r>
          </a:p>
          <a:p>
            <a:pPr marL="114300" indent="0">
              <a:buNone/>
            </a:pPr>
            <a:r>
              <a:rPr lang="en-GB" sz="1600" dirty="0">
                <a:solidFill>
                  <a:schemeClr val="tx1"/>
                </a:solidFill>
              </a:rPr>
              <a:t>are disabled or chronically sick</a:t>
            </a:r>
          </a:p>
          <a:p>
            <a:pPr marL="114300" indent="0">
              <a:buNone/>
            </a:pPr>
            <a:r>
              <a:rPr lang="en-GB" sz="1600" dirty="0">
                <a:solidFill>
                  <a:schemeClr val="tx1"/>
                </a:solidFill>
              </a:rPr>
              <a:t>have a long-term medical condition</a:t>
            </a:r>
          </a:p>
          <a:p>
            <a:pPr marL="114300" indent="0">
              <a:buNone/>
            </a:pPr>
            <a:r>
              <a:rPr lang="en-GB" sz="1600" dirty="0">
                <a:solidFill>
                  <a:schemeClr val="tx1"/>
                </a:solidFill>
              </a:rPr>
              <a:t>have a hearing or visual impairment </a:t>
            </a:r>
          </a:p>
          <a:p>
            <a:pPr marL="114300" indent="0">
              <a:buNone/>
            </a:pPr>
            <a:r>
              <a:rPr lang="en-GB" sz="1600" dirty="0">
                <a:solidFill>
                  <a:schemeClr val="tx1"/>
                </a:solidFill>
              </a:rPr>
              <a:t>have additional communication needs</a:t>
            </a:r>
          </a:p>
          <a:p>
            <a:pPr marL="114300" indent="0">
              <a:buNone/>
            </a:pPr>
            <a:r>
              <a:rPr lang="en-GB" sz="1600" dirty="0">
                <a:solidFill>
                  <a:schemeClr val="tx1"/>
                </a:solidFill>
              </a:rPr>
              <a:t>are in a vulnerable situation</a:t>
            </a:r>
          </a:p>
          <a:p>
            <a:pPr marL="114300" indent="0">
              <a:buNone/>
            </a:pPr>
            <a:endParaRPr lang="en-GB" dirty="0"/>
          </a:p>
          <a:p>
            <a:pPr marL="114300" indent="0">
              <a:buNone/>
            </a:pPr>
            <a:endParaRPr lang="en-GB" dirty="0"/>
          </a:p>
        </p:txBody>
      </p:sp>
      <p:sp>
        <p:nvSpPr>
          <p:cNvPr id="5" name="Rectangle 1">
            <a:extLst>
              <a:ext uri="{FF2B5EF4-FFF2-40B4-BE49-F238E27FC236}">
                <a16:creationId xmlns:a16="http://schemas.microsoft.com/office/drawing/2014/main" id="{97510AA2-70CA-44E3-9C30-53621AC5CCCB}"/>
              </a:ext>
            </a:extLst>
          </p:cNvPr>
          <p:cNvSpPr>
            <a:spLocks noChangeArrowheads="1"/>
          </p:cNvSpPr>
          <p:nvPr/>
        </p:nvSpPr>
        <p:spPr bwMode="auto">
          <a:xfrm>
            <a:off x="4182423" y="2111945"/>
            <a:ext cx="4494027" cy="21698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Priority support in an emergency</a:t>
            </a:r>
            <a:r>
              <a:rPr kumimoji="0" lang="en-US" altLang="en-US" sz="900" b="0" i="0" u="none" strike="noStrike" cap="none" normalizeH="0" baseline="0" dirty="0">
                <a:ln>
                  <a:noFill/>
                </a:ln>
                <a:solidFill>
                  <a:srgbClr val="1D2B39"/>
                </a:solidFill>
                <a:effectLst/>
                <a:latin typeface="+mn-lt"/>
              </a:rPr>
              <a:t>. Could provide heating and cooking facilities if you are cut off supply.</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Identification and password scheme. </a:t>
            </a:r>
            <a:r>
              <a:rPr kumimoji="0" lang="en-US" altLang="en-US" sz="900" b="0" i="0" u="none" strike="noStrike" cap="none" normalizeH="0" baseline="0" dirty="0">
                <a:ln>
                  <a:noFill/>
                </a:ln>
                <a:solidFill>
                  <a:srgbClr val="1D2B39"/>
                </a:solidFill>
                <a:effectLst/>
                <a:latin typeface="+mn-lt"/>
              </a:rPr>
              <a:t>This could include arranging a password or agreed on picture cards if callers need to visit or contact you. This way you can feel confident they are genuine. </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Nominee scheme</a:t>
            </a:r>
            <a:r>
              <a:rPr kumimoji="0" lang="en-US" altLang="en-US" sz="900" b="0" i="0" u="none" strike="noStrike" cap="none" normalizeH="0" baseline="0" dirty="0">
                <a:ln>
                  <a:noFill/>
                </a:ln>
                <a:solidFill>
                  <a:srgbClr val="1D2B39"/>
                </a:solidFill>
                <a:effectLst/>
                <a:latin typeface="+mn-lt"/>
              </a:rPr>
              <a:t>. You can nominate someone to receive communications and bills from your supplier. For example, a family member, </a:t>
            </a:r>
            <a:r>
              <a:rPr kumimoji="0" lang="en-US" altLang="en-US" sz="900" b="0" i="0" u="none" strike="noStrike" cap="none" normalizeH="0" baseline="0" dirty="0" err="1">
                <a:ln>
                  <a:noFill/>
                </a:ln>
                <a:solidFill>
                  <a:srgbClr val="1D2B39"/>
                </a:solidFill>
                <a:effectLst/>
                <a:latin typeface="+mn-lt"/>
              </a:rPr>
              <a:t>carer</a:t>
            </a:r>
            <a:r>
              <a:rPr kumimoji="0" lang="en-US" altLang="en-US" sz="900" b="0" i="0" u="none" strike="noStrike" cap="none" normalizeH="0" baseline="0" dirty="0">
                <a:ln>
                  <a:noFill/>
                </a:ln>
                <a:solidFill>
                  <a:srgbClr val="1D2B39"/>
                </a:solidFill>
                <a:effectLst/>
                <a:latin typeface="+mn-lt"/>
              </a:rPr>
              <a:t> or someone you trust.</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Help with prepayment meter access. </a:t>
            </a:r>
            <a:r>
              <a:rPr kumimoji="0" lang="en-US" altLang="en-US" sz="900" b="0" i="0" u="none" strike="noStrike" cap="none" normalizeH="0" baseline="0" dirty="0">
                <a:ln>
                  <a:noFill/>
                </a:ln>
                <a:solidFill>
                  <a:srgbClr val="1D2B39"/>
                </a:solidFill>
                <a:effectLst/>
                <a:latin typeface="+mn-lt"/>
              </a:rPr>
              <a:t>For example, moving a meter if you can’t safely get to it to top up.</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Regular meter reading services. </a:t>
            </a:r>
            <a:r>
              <a:rPr kumimoji="0" lang="en-US" altLang="en-US" sz="900" b="0" i="0" u="none" strike="noStrike" cap="none" normalizeH="0" baseline="0" dirty="0">
                <a:ln>
                  <a:noFill/>
                </a:ln>
                <a:solidFill>
                  <a:srgbClr val="1D2B39"/>
                </a:solidFill>
                <a:effectLst/>
                <a:latin typeface="+mn-lt"/>
              </a:rPr>
              <a:t>For example, if nobody can read your meter.</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Accessible information. </a:t>
            </a:r>
            <a:r>
              <a:rPr kumimoji="0" lang="en-US" altLang="en-US" sz="900" b="0" i="0" u="none" strike="noStrike" cap="none" normalizeH="0" baseline="0" dirty="0">
                <a:ln>
                  <a:noFill/>
                </a:ln>
                <a:solidFill>
                  <a:srgbClr val="1D2B39"/>
                </a:solidFill>
                <a:effectLst/>
                <a:latin typeface="+mn-lt"/>
              </a:rPr>
              <a:t>For example, account info and bills in large print or braille.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1D2B39"/>
                </a:solidFill>
                <a:effectLst/>
                <a:latin typeface="+mn-lt"/>
              </a:rPr>
              <a:t>Suppliers and  could offer other support services. Ask them how they can help you. </a:t>
            </a:r>
          </a:p>
          <a:p>
            <a:pPr marL="0" marR="0" lvl="0" indent="0" algn="l" defTabSz="914400" rtl="0" eaLnBrk="0" fontAlgn="base" latinLnBrk="0" hangingPunct="0">
              <a:lnSpc>
                <a:spcPct val="100000"/>
              </a:lnSpc>
              <a:spcBef>
                <a:spcPct val="0"/>
              </a:spcBef>
              <a:spcAft>
                <a:spcPct val="0"/>
              </a:spcAft>
              <a:buClrTx/>
              <a:buSzTx/>
              <a:tabLst/>
            </a:pPr>
            <a:r>
              <a:rPr kumimoji="0" lang="en-US" altLang="en-US" sz="900" b="1" i="0" u="none" strike="noStrike" cap="none" normalizeH="0" baseline="0" dirty="0">
                <a:ln>
                  <a:noFill/>
                </a:ln>
                <a:solidFill>
                  <a:srgbClr val="1D2B39"/>
                </a:solidFill>
                <a:effectLst/>
                <a:latin typeface="+mn-lt"/>
              </a:rPr>
              <a:t>Advance notice of planned power cuts</a:t>
            </a:r>
            <a:r>
              <a:rPr kumimoji="0" lang="en-US" altLang="en-US" sz="900" b="0" i="0" u="none" strike="noStrike" cap="none" normalizeH="0" baseline="0" dirty="0">
                <a:ln>
                  <a:noFill/>
                </a:ln>
                <a:solidFill>
                  <a:srgbClr val="1D2B39"/>
                </a:solidFill>
                <a:effectLst/>
                <a:latin typeface="+mn-lt"/>
              </a:rPr>
              <a:t>. If you rely on your energy supply for medical reasons your network operator can tell you about planned power cuts. For example, when they plan engineering work.</a:t>
            </a:r>
          </a:p>
        </p:txBody>
      </p:sp>
    </p:spTree>
    <p:extLst>
      <p:ext uri="{BB962C8B-B14F-4D97-AF65-F5344CB8AC3E}">
        <p14:creationId xmlns:p14="http://schemas.microsoft.com/office/powerpoint/2010/main" val="1994810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311700" y="84651"/>
            <a:ext cx="8520600" cy="572700"/>
          </a:xfrm>
        </p:spPr>
        <p:txBody>
          <a:bodyPr/>
          <a:lstStyle/>
          <a:p>
            <a:r>
              <a:rPr lang="en-GB" dirty="0"/>
              <a:t>Smart meters</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147277" y="691116"/>
            <a:ext cx="6327951" cy="4333968"/>
          </a:xfrm>
        </p:spPr>
        <p:txBody>
          <a:bodyPr/>
          <a:lstStyle/>
          <a:p>
            <a:pPr marL="114300" indent="0">
              <a:buNone/>
            </a:pPr>
            <a:r>
              <a:rPr lang="en-GB" sz="1600" dirty="0">
                <a:solidFill>
                  <a:schemeClr val="tx1"/>
                </a:solidFill>
              </a:rPr>
              <a:t>A smart meter could make it easier to manage your energy bills and see how your household is using electricity. </a:t>
            </a:r>
          </a:p>
          <a:p>
            <a:pPr marL="114300" indent="0">
              <a:buNone/>
            </a:pPr>
            <a:endParaRPr lang="en-GB" sz="1600" dirty="0">
              <a:solidFill>
                <a:schemeClr val="tx1"/>
              </a:solidFill>
            </a:endParaRPr>
          </a:p>
          <a:p>
            <a:pPr marL="114300" indent="0">
              <a:buNone/>
            </a:pPr>
            <a:r>
              <a:rPr lang="en-GB" sz="1600" dirty="0">
                <a:solidFill>
                  <a:schemeClr val="tx1"/>
                </a:solidFill>
              </a:rPr>
              <a:t>A smart meter can automatically send meter readings to your supplier, meaning they can bill you accurately for the energy you’ve used. This helps prevent large shock bills if meter readings are not submitted regularly. </a:t>
            </a:r>
          </a:p>
          <a:p>
            <a:pPr marL="114300" indent="0">
              <a:buNone/>
            </a:pPr>
            <a:endParaRPr lang="en-GB" sz="1600" dirty="0">
              <a:solidFill>
                <a:schemeClr val="tx1"/>
              </a:solidFill>
            </a:endParaRPr>
          </a:p>
          <a:p>
            <a:pPr marL="114300" indent="0">
              <a:buNone/>
            </a:pPr>
            <a:r>
              <a:rPr lang="en-GB" sz="1600" dirty="0">
                <a:solidFill>
                  <a:schemeClr val="tx1"/>
                </a:solidFill>
              </a:rPr>
              <a:t>You won’t have to pay upfront to have a smart meter installed</a:t>
            </a:r>
          </a:p>
          <a:p>
            <a:pPr marL="114300" indent="0">
              <a:buNone/>
            </a:pPr>
            <a:endParaRPr lang="en-GB" sz="1600" dirty="0">
              <a:solidFill>
                <a:schemeClr val="tx1"/>
              </a:solidFill>
            </a:endParaRPr>
          </a:p>
          <a:p>
            <a:pPr marL="114300" indent="0">
              <a:buNone/>
            </a:pPr>
            <a:r>
              <a:rPr lang="en-GB" sz="1600" dirty="0">
                <a:solidFill>
                  <a:schemeClr val="tx1"/>
                </a:solidFill>
              </a:rPr>
              <a:t>The In Home Display (IHD) shows you how much energy you are using and if you look at it through the day helps you understand how much energy each appliance is using.</a:t>
            </a:r>
          </a:p>
          <a:p>
            <a:pPr marL="114300" indent="0">
              <a:buNone/>
            </a:pPr>
            <a:endParaRPr lang="en-GB" sz="1600" dirty="0"/>
          </a:p>
          <a:p>
            <a:pPr marL="114300" indent="0">
              <a:buNone/>
            </a:pPr>
            <a:endParaRPr lang="en-GB" dirty="0"/>
          </a:p>
          <a:p>
            <a:pPr marL="114300" indent="0">
              <a:buNone/>
            </a:pPr>
            <a:endParaRPr lang="en-GB" dirty="0"/>
          </a:p>
        </p:txBody>
      </p:sp>
      <p:pic>
        <p:nvPicPr>
          <p:cNvPr id="4" name="Picture 3">
            <a:extLst>
              <a:ext uri="{FF2B5EF4-FFF2-40B4-BE49-F238E27FC236}">
                <a16:creationId xmlns:a16="http://schemas.microsoft.com/office/drawing/2014/main" id="{BA187D4C-92FF-4286-98D3-11212C337EA6}"/>
              </a:ext>
            </a:extLst>
          </p:cNvPr>
          <p:cNvPicPr>
            <a:picLocks noChangeAspect="1"/>
          </p:cNvPicPr>
          <p:nvPr/>
        </p:nvPicPr>
        <p:blipFill>
          <a:blip r:embed="rId2"/>
          <a:stretch>
            <a:fillRect/>
          </a:stretch>
        </p:blipFill>
        <p:spPr>
          <a:xfrm>
            <a:off x="6368903" y="928041"/>
            <a:ext cx="2246378" cy="1668266"/>
          </a:xfrm>
          <a:prstGeom prst="rect">
            <a:avLst/>
          </a:prstGeom>
        </p:spPr>
      </p:pic>
      <p:pic>
        <p:nvPicPr>
          <p:cNvPr id="5" name="Picture 4">
            <a:extLst>
              <a:ext uri="{FF2B5EF4-FFF2-40B4-BE49-F238E27FC236}">
                <a16:creationId xmlns:a16="http://schemas.microsoft.com/office/drawing/2014/main" id="{3BA47A05-0FCE-4CA3-94EF-E87AD6467A5F}"/>
              </a:ext>
            </a:extLst>
          </p:cNvPr>
          <p:cNvPicPr>
            <a:picLocks noChangeAspect="1"/>
          </p:cNvPicPr>
          <p:nvPr/>
        </p:nvPicPr>
        <p:blipFill>
          <a:blip r:embed="rId3"/>
          <a:stretch>
            <a:fillRect/>
          </a:stretch>
        </p:blipFill>
        <p:spPr>
          <a:xfrm>
            <a:off x="6368903" y="2663837"/>
            <a:ext cx="2794628" cy="1993223"/>
          </a:xfrm>
          <a:prstGeom prst="rect">
            <a:avLst/>
          </a:prstGeom>
        </p:spPr>
      </p:pic>
    </p:spTree>
    <p:extLst>
      <p:ext uri="{BB962C8B-B14F-4D97-AF65-F5344CB8AC3E}">
        <p14:creationId xmlns:p14="http://schemas.microsoft.com/office/powerpoint/2010/main" val="1624418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237272" y="231259"/>
            <a:ext cx="8520600" cy="572700"/>
          </a:xfrm>
        </p:spPr>
        <p:txBody>
          <a:bodyPr/>
          <a:lstStyle/>
          <a:p>
            <a:r>
              <a:rPr lang="en-GB" sz="2400" dirty="0"/>
              <a:t>Norfolk Warm Homes (run by Norfolk Council)</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130947" y="492934"/>
            <a:ext cx="8520600" cy="4419307"/>
          </a:xfrm>
        </p:spPr>
        <p:txBody>
          <a:bodyPr/>
          <a:lstStyle/>
          <a:p>
            <a:pPr marL="114300" indent="0">
              <a:buNone/>
            </a:pPr>
            <a:endParaRPr lang="en-GB" sz="1400" dirty="0"/>
          </a:p>
          <a:p>
            <a:pPr marL="114300" indent="0">
              <a:buNone/>
            </a:pPr>
            <a:r>
              <a:rPr lang="en-GB" sz="1400" dirty="0">
                <a:solidFill>
                  <a:schemeClr val="tx1"/>
                </a:solidFill>
              </a:rPr>
              <a:t>Grants for energy efficiency improvements to property. </a:t>
            </a:r>
          </a:p>
          <a:p>
            <a:pPr marL="114300" indent="0">
              <a:buNone/>
            </a:pPr>
            <a:endParaRPr lang="en-GB" sz="1400" dirty="0">
              <a:solidFill>
                <a:schemeClr val="tx1"/>
              </a:solidFill>
            </a:endParaRPr>
          </a:p>
          <a:p>
            <a:pPr marL="114300" indent="0">
              <a:buNone/>
            </a:pPr>
            <a:r>
              <a:rPr lang="en-GB" sz="1400" dirty="0">
                <a:solidFill>
                  <a:schemeClr val="tx1"/>
                </a:solidFill>
              </a:rPr>
              <a:t>Home-owners – help with up to £10,000 of energy efficiency improvements for families with household income under £30,000</a:t>
            </a:r>
          </a:p>
          <a:p>
            <a:pPr marL="114300" indent="0">
              <a:buNone/>
            </a:pPr>
            <a:endParaRPr lang="en-GB" sz="1400" dirty="0">
              <a:solidFill>
                <a:schemeClr val="tx1"/>
              </a:solidFill>
            </a:endParaRPr>
          </a:p>
          <a:p>
            <a:pPr marL="114300" indent="0">
              <a:buNone/>
            </a:pPr>
            <a:r>
              <a:rPr lang="en-GB" sz="1400" dirty="0">
                <a:solidFill>
                  <a:schemeClr val="tx1"/>
                </a:solidFill>
              </a:rPr>
              <a:t>Landlords – can receive a two thirds subsidy of up to £5000. </a:t>
            </a:r>
          </a:p>
          <a:p>
            <a:pPr marL="114300" indent="0">
              <a:buNone/>
            </a:pPr>
            <a:endParaRPr lang="en-GB" sz="1400" dirty="0">
              <a:solidFill>
                <a:schemeClr val="tx1"/>
              </a:solidFill>
            </a:endParaRPr>
          </a:p>
          <a:p>
            <a:pPr marL="114300" indent="0">
              <a:buNone/>
            </a:pPr>
            <a:r>
              <a:rPr lang="en-GB" sz="1400" dirty="0">
                <a:solidFill>
                  <a:schemeClr val="tx1"/>
                </a:solidFill>
              </a:rPr>
              <a:t>They won’t fund gas boilers (as fossil fuel – not renewable energy) </a:t>
            </a:r>
          </a:p>
          <a:p>
            <a:pPr marL="114300" indent="0">
              <a:buNone/>
            </a:pPr>
            <a:endParaRPr lang="en-GB" sz="1400" dirty="0">
              <a:solidFill>
                <a:schemeClr val="tx1"/>
              </a:solidFill>
            </a:endParaRPr>
          </a:p>
          <a:p>
            <a:pPr marL="114300" indent="0">
              <a:buNone/>
            </a:pPr>
            <a:r>
              <a:rPr lang="en-GB" sz="1400" dirty="0">
                <a:solidFill>
                  <a:schemeClr val="tx1"/>
                </a:solidFill>
              </a:rPr>
              <a:t>Can help with first time central heating grants, insulation and possibly air source heat pumps if the home is suitable. </a:t>
            </a:r>
          </a:p>
          <a:p>
            <a:pPr marL="114300" indent="0">
              <a:buNone/>
            </a:pPr>
            <a:endParaRPr lang="en-GB" sz="1400" dirty="0">
              <a:solidFill>
                <a:schemeClr val="tx1"/>
              </a:solidFill>
            </a:endParaRPr>
          </a:p>
          <a:p>
            <a:pPr marL="114300" indent="0">
              <a:buNone/>
            </a:pPr>
            <a:r>
              <a:rPr lang="en-GB" sz="1400" dirty="0">
                <a:solidFill>
                  <a:schemeClr val="tx1"/>
                </a:solidFill>
              </a:rPr>
              <a:t>If you are in social housing then your landlord (council or housing association) are responsible for energy efficiency improvements. If you are making requests to your landlord it will help if you reference your EPC. </a:t>
            </a:r>
          </a:p>
        </p:txBody>
      </p:sp>
    </p:spTree>
    <p:extLst>
      <p:ext uri="{BB962C8B-B14F-4D97-AF65-F5344CB8AC3E}">
        <p14:creationId xmlns:p14="http://schemas.microsoft.com/office/powerpoint/2010/main" val="1270636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237272" y="231259"/>
            <a:ext cx="8520600" cy="572700"/>
          </a:xfrm>
        </p:spPr>
        <p:txBody>
          <a:bodyPr/>
          <a:lstStyle/>
          <a:p>
            <a:r>
              <a:rPr lang="en-GB" sz="2400" dirty="0"/>
              <a:t>Energy efficiency and Energy Company Obligation ECO</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130947" y="492934"/>
            <a:ext cx="8520600" cy="3759767"/>
          </a:xfrm>
        </p:spPr>
        <p:txBody>
          <a:bodyPr/>
          <a:lstStyle/>
          <a:p>
            <a:pPr marL="114300" indent="0">
              <a:buNone/>
            </a:pPr>
            <a:endParaRPr lang="en-GB" sz="1400" dirty="0"/>
          </a:p>
          <a:p>
            <a:pPr marL="114300" indent="0">
              <a:buNone/>
            </a:pPr>
            <a:r>
              <a:rPr lang="en-GB" sz="1400" dirty="0">
                <a:solidFill>
                  <a:schemeClr val="tx1"/>
                </a:solidFill>
              </a:rPr>
              <a:t>Check what improvements you can make and grants you could get from the Energy company obligation (ECO) </a:t>
            </a:r>
            <a:r>
              <a:rPr lang="en-GB" sz="1400" dirty="0">
                <a:hlinkClick r:id="rId2"/>
              </a:rPr>
              <a:t>https://www.simpleenergyadvice.org.uk/pages/energy-company-obligation</a:t>
            </a:r>
            <a:r>
              <a:rPr lang="en-GB" sz="1400" dirty="0"/>
              <a:t> </a:t>
            </a:r>
          </a:p>
          <a:p>
            <a:pPr marL="114300" indent="0">
              <a:buNone/>
            </a:pPr>
            <a:endParaRPr lang="en-GB" sz="1400" dirty="0"/>
          </a:p>
          <a:p>
            <a:pPr marL="114300" indent="0">
              <a:buNone/>
            </a:pPr>
            <a:r>
              <a:rPr lang="en-GB" sz="1400" dirty="0">
                <a:solidFill>
                  <a:schemeClr val="tx1"/>
                </a:solidFill>
              </a:rPr>
              <a:t>Gives grants for efficient boilers and wall and cavity insulation </a:t>
            </a:r>
          </a:p>
          <a:p>
            <a:pPr>
              <a:buFont typeface="Arial" panose="020B0604020202020204" pitchFamily="34" charset="0"/>
              <a:buChar char="•"/>
            </a:pPr>
            <a:r>
              <a:rPr lang="en-GB" sz="1400" dirty="0">
                <a:solidFill>
                  <a:schemeClr val="tx1"/>
                </a:solidFill>
              </a:rPr>
              <a:t>Available to people receiving certain benefits</a:t>
            </a:r>
          </a:p>
          <a:p>
            <a:pPr>
              <a:buFont typeface="Arial" panose="020B0604020202020204" pitchFamily="34" charset="0"/>
              <a:buChar char="•"/>
            </a:pPr>
            <a:endParaRPr lang="en-GB" sz="1400" dirty="0">
              <a:solidFill>
                <a:schemeClr val="tx1"/>
              </a:solidFill>
            </a:endParaRPr>
          </a:p>
        </p:txBody>
      </p:sp>
      <p:pic>
        <p:nvPicPr>
          <p:cNvPr id="6" name="Picture 5">
            <a:extLst>
              <a:ext uri="{FF2B5EF4-FFF2-40B4-BE49-F238E27FC236}">
                <a16:creationId xmlns:a16="http://schemas.microsoft.com/office/drawing/2014/main" id="{747022A4-C9F0-41F0-82CD-BB5CADFD9B4E}"/>
              </a:ext>
            </a:extLst>
          </p:cNvPr>
          <p:cNvPicPr>
            <a:picLocks noChangeAspect="1"/>
          </p:cNvPicPr>
          <p:nvPr/>
        </p:nvPicPr>
        <p:blipFill>
          <a:blip r:embed="rId3"/>
          <a:stretch>
            <a:fillRect/>
          </a:stretch>
        </p:blipFill>
        <p:spPr>
          <a:xfrm>
            <a:off x="1368057" y="2150080"/>
            <a:ext cx="5704371" cy="2939370"/>
          </a:xfrm>
          <a:prstGeom prst="rect">
            <a:avLst/>
          </a:prstGeom>
        </p:spPr>
      </p:pic>
    </p:spTree>
    <p:extLst>
      <p:ext uri="{BB962C8B-B14F-4D97-AF65-F5344CB8AC3E}">
        <p14:creationId xmlns:p14="http://schemas.microsoft.com/office/powerpoint/2010/main" val="3723442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03591-A7C5-4B49-BAD9-AAA362F67BB8}"/>
              </a:ext>
            </a:extLst>
          </p:cNvPr>
          <p:cNvSpPr>
            <a:spLocks noGrp="1"/>
          </p:cNvSpPr>
          <p:nvPr>
            <p:ph type="title"/>
          </p:nvPr>
        </p:nvSpPr>
        <p:spPr>
          <a:xfrm>
            <a:off x="311700" y="231259"/>
            <a:ext cx="8520600" cy="572700"/>
          </a:xfrm>
        </p:spPr>
        <p:txBody>
          <a:bodyPr/>
          <a:lstStyle/>
          <a:p>
            <a:r>
              <a:rPr lang="en-GB" dirty="0"/>
              <a:t>Energy efficiency</a:t>
            </a:r>
          </a:p>
        </p:txBody>
      </p:sp>
      <p:sp>
        <p:nvSpPr>
          <p:cNvPr id="3" name="Text Placeholder 2">
            <a:extLst>
              <a:ext uri="{FF2B5EF4-FFF2-40B4-BE49-F238E27FC236}">
                <a16:creationId xmlns:a16="http://schemas.microsoft.com/office/drawing/2014/main" id="{8953DDDB-C619-482C-A18F-B75C6275C4DB}"/>
              </a:ext>
            </a:extLst>
          </p:cNvPr>
          <p:cNvSpPr>
            <a:spLocks noGrp="1"/>
          </p:cNvSpPr>
          <p:nvPr>
            <p:ph type="body" idx="1"/>
          </p:nvPr>
        </p:nvSpPr>
        <p:spPr>
          <a:xfrm>
            <a:off x="0" y="803959"/>
            <a:ext cx="9144000" cy="3759767"/>
          </a:xfrm>
        </p:spPr>
        <p:txBody>
          <a:bodyPr/>
          <a:lstStyle/>
          <a:p>
            <a:pPr marL="114300" indent="0">
              <a:buNone/>
            </a:pPr>
            <a:r>
              <a:rPr lang="en-GB" sz="1600" dirty="0">
                <a:solidFill>
                  <a:schemeClr val="tx1"/>
                </a:solidFill>
              </a:rPr>
              <a:t>You might be able to save money by making your home more energy efficient – for example by:</a:t>
            </a:r>
          </a:p>
          <a:p>
            <a:pPr marL="114300" indent="0">
              <a:buNone/>
            </a:pPr>
            <a:endParaRPr lang="en-GB" sz="1600" dirty="0">
              <a:solidFill>
                <a:schemeClr val="tx1"/>
              </a:solidFill>
            </a:endParaRPr>
          </a:p>
          <a:p>
            <a:pPr>
              <a:buFont typeface="Arial" panose="020B0604020202020204" pitchFamily="34" charset="0"/>
              <a:buChar char="•"/>
            </a:pPr>
            <a:r>
              <a:rPr lang="en-GB" sz="1600" dirty="0">
                <a:solidFill>
                  <a:schemeClr val="tx1"/>
                </a:solidFill>
              </a:rPr>
              <a:t>using your central heating effectively (check the manual) </a:t>
            </a:r>
          </a:p>
          <a:p>
            <a:pPr>
              <a:buFont typeface="Arial" panose="020B0604020202020204" pitchFamily="34" charset="0"/>
              <a:buChar char="•"/>
            </a:pPr>
            <a:r>
              <a:rPr lang="en-GB" sz="1600" dirty="0">
                <a:solidFill>
                  <a:schemeClr val="tx1"/>
                </a:solidFill>
              </a:rPr>
              <a:t>keeping your home warm for longer</a:t>
            </a:r>
          </a:p>
          <a:p>
            <a:pPr>
              <a:buFont typeface="Arial" panose="020B0604020202020204" pitchFamily="34" charset="0"/>
              <a:buChar char="•"/>
            </a:pPr>
            <a:r>
              <a:rPr lang="en-GB" sz="1600" dirty="0">
                <a:solidFill>
                  <a:schemeClr val="tx1"/>
                </a:solidFill>
              </a:rPr>
              <a:t>making changes so you use less electricity and gas</a:t>
            </a:r>
          </a:p>
          <a:p>
            <a:pPr marL="114300" indent="0">
              <a:buNone/>
            </a:pPr>
            <a:endParaRPr lang="en-GB" sz="1600" dirty="0">
              <a:solidFill>
                <a:schemeClr val="tx1"/>
              </a:solidFill>
            </a:endParaRPr>
          </a:p>
          <a:p>
            <a:pPr marL="114300" indent="0">
              <a:buNone/>
            </a:pPr>
            <a:r>
              <a:rPr lang="en-GB" sz="1600" dirty="0">
                <a:solidFill>
                  <a:schemeClr val="tx1"/>
                </a:solidFill>
              </a:rPr>
              <a:t>Make improvements to your home</a:t>
            </a:r>
          </a:p>
          <a:p>
            <a:pPr>
              <a:buFont typeface="Arial" panose="020B0604020202020204" pitchFamily="34" charset="0"/>
              <a:buChar char="•"/>
            </a:pPr>
            <a:r>
              <a:rPr lang="en-GB" sz="1600" dirty="0">
                <a:solidFill>
                  <a:schemeClr val="tx1"/>
                </a:solidFill>
              </a:rPr>
              <a:t>You might be able to reduce your bills, for example by adding insulation or installing a better heating system.</a:t>
            </a:r>
          </a:p>
          <a:p>
            <a:pPr>
              <a:buFont typeface="Arial" panose="020B0604020202020204" pitchFamily="34" charset="0"/>
              <a:buChar char="•"/>
            </a:pPr>
            <a:r>
              <a:rPr lang="en-GB" sz="1600" dirty="0">
                <a:solidFill>
                  <a:schemeClr val="tx1"/>
                </a:solidFill>
              </a:rPr>
              <a:t>You might be able to get a home energy grant to help pay for the improvements.</a:t>
            </a:r>
          </a:p>
          <a:p>
            <a:pPr marL="114300" indent="0">
              <a:buNone/>
            </a:pPr>
            <a:endParaRPr lang="en-GB" sz="1600" dirty="0">
              <a:solidFill>
                <a:schemeClr val="tx1"/>
              </a:solidFill>
            </a:endParaRPr>
          </a:p>
          <a:p>
            <a:pPr>
              <a:buFont typeface="Arial" panose="020B0604020202020204" pitchFamily="34" charset="0"/>
              <a:buChar char="•"/>
            </a:pPr>
            <a:r>
              <a:rPr lang="en-GB" sz="1600" dirty="0">
                <a:solidFill>
                  <a:schemeClr val="tx1"/>
                </a:solidFill>
              </a:rPr>
              <a:t>Find the Energy Performance Certificate (EPC) for your property  </a:t>
            </a:r>
            <a:r>
              <a:rPr lang="en-GB" sz="1600" dirty="0">
                <a:solidFill>
                  <a:schemeClr val="tx1"/>
                </a:solidFill>
                <a:hlinkClick r:id="rId2"/>
              </a:rPr>
              <a:t>https://www.gov.uk/find-energy-certificate</a:t>
            </a:r>
            <a:r>
              <a:rPr lang="en-GB" sz="1600" dirty="0">
                <a:solidFill>
                  <a:schemeClr val="tx1"/>
                </a:solidFill>
              </a:rPr>
              <a:t> </a:t>
            </a:r>
          </a:p>
          <a:p>
            <a:pPr marL="114300" indent="0">
              <a:buNone/>
            </a:pPr>
            <a:endParaRPr lang="en-GB" sz="1400" dirty="0"/>
          </a:p>
        </p:txBody>
      </p:sp>
      <p:pic>
        <p:nvPicPr>
          <p:cNvPr id="4" name="Picture 3">
            <a:extLst>
              <a:ext uri="{FF2B5EF4-FFF2-40B4-BE49-F238E27FC236}">
                <a16:creationId xmlns:a16="http://schemas.microsoft.com/office/drawing/2014/main" id="{8B194F4A-AA56-4AA9-9962-12DBF29BD983}"/>
              </a:ext>
            </a:extLst>
          </p:cNvPr>
          <p:cNvPicPr>
            <a:picLocks noChangeAspect="1"/>
          </p:cNvPicPr>
          <p:nvPr/>
        </p:nvPicPr>
        <p:blipFill>
          <a:blip r:embed="rId3"/>
          <a:stretch>
            <a:fillRect/>
          </a:stretch>
        </p:blipFill>
        <p:spPr>
          <a:xfrm>
            <a:off x="7592401" y="1206326"/>
            <a:ext cx="1002521" cy="1365424"/>
          </a:xfrm>
          <a:prstGeom prst="rect">
            <a:avLst/>
          </a:prstGeom>
        </p:spPr>
      </p:pic>
    </p:spTree>
    <p:extLst>
      <p:ext uri="{BB962C8B-B14F-4D97-AF65-F5344CB8AC3E}">
        <p14:creationId xmlns:p14="http://schemas.microsoft.com/office/powerpoint/2010/main" val="3717543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D873-2A83-48FC-ACA2-0F3A35C7AC04}"/>
              </a:ext>
            </a:extLst>
          </p:cNvPr>
          <p:cNvSpPr>
            <a:spLocks noGrp="1"/>
          </p:cNvSpPr>
          <p:nvPr>
            <p:ph type="title"/>
          </p:nvPr>
        </p:nvSpPr>
        <p:spPr>
          <a:xfrm>
            <a:off x="237272" y="179211"/>
            <a:ext cx="8520600" cy="572700"/>
          </a:xfrm>
        </p:spPr>
        <p:txBody>
          <a:bodyPr/>
          <a:lstStyle/>
          <a:p>
            <a:r>
              <a:rPr lang="en-GB" dirty="0"/>
              <a:t>Tips for saving energy</a:t>
            </a:r>
            <a:br>
              <a:rPr lang="en-GB" dirty="0"/>
            </a:br>
            <a:endParaRPr lang="en-GB" sz="1400" dirty="0"/>
          </a:p>
        </p:txBody>
      </p:sp>
      <p:sp>
        <p:nvSpPr>
          <p:cNvPr id="3" name="Text Placeholder 2">
            <a:extLst>
              <a:ext uri="{FF2B5EF4-FFF2-40B4-BE49-F238E27FC236}">
                <a16:creationId xmlns:a16="http://schemas.microsoft.com/office/drawing/2014/main" id="{F4F728EB-EDA3-4BEB-A51F-699BCE2CC344}"/>
              </a:ext>
            </a:extLst>
          </p:cNvPr>
          <p:cNvSpPr>
            <a:spLocks noGrp="1"/>
          </p:cNvSpPr>
          <p:nvPr>
            <p:ph type="body" idx="1"/>
          </p:nvPr>
        </p:nvSpPr>
        <p:spPr>
          <a:xfrm>
            <a:off x="63795" y="751911"/>
            <a:ext cx="9016409" cy="4287922"/>
          </a:xfrm>
        </p:spPr>
        <p:txBody>
          <a:bodyPr/>
          <a:lstStyle/>
          <a:p>
            <a:r>
              <a:rPr lang="en-GB" sz="1600" b="1" dirty="0">
                <a:solidFill>
                  <a:schemeClr val="tx1"/>
                </a:solidFill>
              </a:rPr>
              <a:t>Set heating and hot water to run only when it’s needed </a:t>
            </a:r>
            <a:r>
              <a:rPr lang="en-GB" sz="1600" dirty="0">
                <a:solidFill>
                  <a:schemeClr val="tx1"/>
                </a:solidFill>
              </a:rPr>
              <a:t>- for example, from 30 minutes before getting up in the morning to 30 minutes before leaving the house. </a:t>
            </a:r>
          </a:p>
          <a:p>
            <a:endParaRPr lang="en-GB" sz="1600" dirty="0">
              <a:solidFill>
                <a:schemeClr val="tx1"/>
              </a:solidFill>
            </a:endParaRPr>
          </a:p>
          <a:p>
            <a:r>
              <a:rPr lang="en-GB" sz="1600" b="1" dirty="0">
                <a:solidFill>
                  <a:schemeClr val="tx1"/>
                </a:solidFill>
              </a:rPr>
              <a:t>Set thermostats on hot water tanks to 60ºC or 140ºF </a:t>
            </a:r>
            <a:r>
              <a:rPr lang="en-GB" sz="1600" dirty="0">
                <a:solidFill>
                  <a:schemeClr val="tx1"/>
                </a:solidFill>
              </a:rPr>
              <a:t>- the thermostat is about a quarter to a third of the way up a hot water cylinder.</a:t>
            </a:r>
          </a:p>
          <a:p>
            <a:endParaRPr lang="en-GB" sz="1600" dirty="0">
              <a:solidFill>
                <a:schemeClr val="tx1"/>
              </a:solidFill>
            </a:endParaRPr>
          </a:p>
          <a:p>
            <a:r>
              <a:rPr lang="en-GB" sz="1600" b="1" dirty="0">
                <a:solidFill>
                  <a:schemeClr val="tx1"/>
                </a:solidFill>
              </a:rPr>
              <a:t>Close curtains </a:t>
            </a:r>
            <a:r>
              <a:rPr lang="en-GB" sz="1600" dirty="0">
                <a:solidFill>
                  <a:schemeClr val="tx1"/>
                </a:solidFill>
              </a:rPr>
              <a:t>- do this at dusk to stop heat escaping through the windows. </a:t>
            </a:r>
          </a:p>
          <a:p>
            <a:endParaRPr lang="en-GB" sz="1600" dirty="0">
              <a:solidFill>
                <a:schemeClr val="tx1"/>
              </a:solidFill>
            </a:endParaRPr>
          </a:p>
          <a:p>
            <a:r>
              <a:rPr lang="en-GB" sz="1600" b="1" dirty="0">
                <a:solidFill>
                  <a:schemeClr val="tx1"/>
                </a:solidFill>
              </a:rPr>
              <a:t>Block draughts using simple DIY materials </a:t>
            </a:r>
            <a:r>
              <a:rPr lang="en-GB" sz="1600" dirty="0">
                <a:solidFill>
                  <a:schemeClr val="tx1"/>
                </a:solidFill>
              </a:rPr>
              <a:t>- check for draughts around windows and doors that let cold air in and warm air out. About 25% of heat is lost through windows and doors. </a:t>
            </a:r>
          </a:p>
          <a:p>
            <a:endParaRPr lang="en-GB" sz="1600" dirty="0">
              <a:solidFill>
                <a:schemeClr val="tx1"/>
              </a:solidFill>
            </a:endParaRPr>
          </a:p>
          <a:p>
            <a:r>
              <a:rPr lang="en-GB" sz="1600" b="1" dirty="0">
                <a:solidFill>
                  <a:schemeClr val="tx1"/>
                </a:solidFill>
              </a:rPr>
              <a:t>Turn lights off when leaving a room and don’t leave appliances on standby </a:t>
            </a:r>
            <a:r>
              <a:rPr lang="en-GB" sz="1600" dirty="0">
                <a:solidFill>
                  <a:schemeClr val="tx1"/>
                </a:solidFill>
              </a:rPr>
              <a:t>- also remember not to leave laptops and mobile phones to charge unnecessarily</a:t>
            </a:r>
            <a:r>
              <a:rPr lang="en-GB" sz="1400" dirty="0">
                <a:solidFill>
                  <a:schemeClr val="tx1"/>
                </a:solidFill>
              </a:rPr>
              <a:t>.</a:t>
            </a:r>
          </a:p>
          <a:p>
            <a:endParaRPr lang="en-GB" sz="1400" dirty="0"/>
          </a:p>
          <a:p>
            <a:pPr marL="114300" indent="0">
              <a:buNone/>
            </a:pPr>
            <a:endParaRPr lang="en-GB" dirty="0"/>
          </a:p>
        </p:txBody>
      </p:sp>
    </p:spTree>
    <p:extLst>
      <p:ext uri="{BB962C8B-B14F-4D97-AF65-F5344CB8AC3E}">
        <p14:creationId xmlns:p14="http://schemas.microsoft.com/office/powerpoint/2010/main" val="225813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D873-2A83-48FC-ACA2-0F3A35C7AC04}"/>
              </a:ext>
            </a:extLst>
          </p:cNvPr>
          <p:cNvSpPr>
            <a:spLocks noGrp="1"/>
          </p:cNvSpPr>
          <p:nvPr>
            <p:ph type="title"/>
          </p:nvPr>
        </p:nvSpPr>
        <p:spPr>
          <a:xfrm>
            <a:off x="237272" y="179211"/>
            <a:ext cx="8520600" cy="572700"/>
          </a:xfrm>
        </p:spPr>
        <p:txBody>
          <a:bodyPr/>
          <a:lstStyle/>
          <a:p>
            <a:r>
              <a:rPr lang="en-GB" dirty="0"/>
              <a:t>Tips for saving energy</a:t>
            </a:r>
          </a:p>
        </p:txBody>
      </p:sp>
      <p:sp>
        <p:nvSpPr>
          <p:cNvPr id="3" name="Text Placeholder 2">
            <a:extLst>
              <a:ext uri="{FF2B5EF4-FFF2-40B4-BE49-F238E27FC236}">
                <a16:creationId xmlns:a16="http://schemas.microsoft.com/office/drawing/2014/main" id="{F4F728EB-EDA3-4BEB-A51F-699BCE2CC344}"/>
              </a:ext>
            </a:extLst>
          </p:cNvPr>
          <p:cNvSpPr>
            <a:spLocks noGrp="1"/>
          </p:cNvSpPr>
          <p:nvPr>
            <p:ph type="body" idx="1"/>
          </p:nvPr>
        </p:nvSpPr>
        <p:spPr>
          <a:xfrm>
            <a:off x="0" y="751911"/>
            <a:ext cx="9016409" cy="4391589"/>
          </a:xfrm>
        </p:spPr>
        <p:txBody>
          <a:bodyPr/>
          <a:lstStyle/>
          <a:p>
            <a:r>
              <a:rPr lang="en-GB" sz="1600" b="1" dirty="0">
                <a:solidFill>
                  <a:schemeClr val="tx1"/>
                </a:solidFill>
              </a:rPr>
              <a:t>Fill up the washing machine</a:t>
            </a:r>
            <a:r>
              <a:rPr lang="en-GB" sz="1600" dirty="0">
                <a:solidFill>
                  <a:schemeClr val="tx1"/>
                </a:solidFill>
              </a:rPr>
              <a:t>, tumble dryer or dishwasher - one full load uses less energy than two half loads.</a:t>
            </a:r>
          </a:p>
          <a:p>
            <a:endParaRPr lang="en-GB" sz="1600" dirty="0">
              <a:solidFill>
                <a:schemeClr val="tx1"/>
              </a:solidFill>
            </a:endParaRPr>
          </a:p>
          <a:p>
            <a:r>
              <a:rPr lang="en-GB" sz="1600" b="1" dirty="0">
                <a:solidFill>
                  <a:schemeClr val="tx1"/>
                </a:solidFill>
              </a:rPr>
              <a:t>Don’t fill up the kettle </a:t>
            </a:r>
            <a:r>
              <a:rPr lang="en-GB" sz="1600" dirty="0">
                <a:solidFill>
                  <a:schemeClr val="tx1"/>
                </a:solidFill>
              </a:rPr>
              <a:t>- only boil as much water as you need.</a:t>
            </a:r>
          </a:p>
          <a:p>
            <a:endParaRPr lang="en-GB" sz="1600" dirty="0">
              <a:solidFill>
                <a:schemeClr val="tx1"/>
              </a:solidFill>
            </a:endParaRPr>
          </a:p>
          <a:p>
            <a:r>
              <a:rPr lang="en-GB" sz="1600" b="1" dirty="0">
                <a:solidFill>
                  <a:schemeClr val="tx1"/>
                </a:solidFill>
              </a:rPr>
              <a:t>Fix leaking taps </a:t>
            </a:r>
            <a:r>
              <a:rPr lang="en-GB" sz="1600" dirty="0">
                <a:solidFill>
                  <a:schemeClr val="tx1"/>
                </a:solidFill>
              </a:rPr>
              <a:t>and make sure they’re fully turned off - a dripping hot water tap can waste enough energy in a single week to half fill a bath with hot water.</a:t>
            </a:r>
          </a:p>
          <a:p>
            <a:endParaRPr lang="en-GB" sz="1600" dirty="0">
              <a:solidFill>
                <a:schemeClr val="tx1"/>
              </a:solidFill>
            </a:endParaRPr>
          </a:p>
          <a:p>
            <a:r>
              <a:rPr lang="en-GB" sz="1600" b="1" dirty="0">
                <a:solidFill>
                  <a:schemeClr val="tx1"/>
                </a:solidFill>
              </a:rPr>
              <a:t>Be careful of electric showers and other electric water heaters </a:t>
            </a:r>
            <a:r>
              <a:rPr lang="en-GB" sz="1600" dirty="0">
                <a:solidFill>
                  <a:schemeClr val="tx1"/>
                </a:solidFill>
              </a:rPr>
              <a:t>– these tend to use more energy. </a:t>
            </a:r>
          </a:p>
          <a:p>
            <a:endParaRPr lang="en-GB" sz="1600" dirty="0">
              <a:solidFill>
                <a:schemeClr val="tx1"/>
              </a:solidFill>
            </a:endParaRPr>
          </a:p>
          <a:p>
            <a:r>
              <a:rPr lang="en-GB" sz="1600" b="1" dirty="0">
                <a:solidFill>
                  <a:schemeClr val="tx1"/>
                </a:solidFill>
              </a:rPr>
              <a:t>LED lightbulbs – </a:t>
            </a:r>
            <a:r>
              <a:rPr lang="en-GB" sz="1600" dirty="0">
                <a:solidFill>
                  <a:schemeClr val="tx1"/>
                </a:solidFill>
              </a:rPr>
              <a:t>when you need to replace your lightbulbs switch to LEDS</a:t>
            </a:r>
            <a:endParaRPr lang="en-GB" sz="1600" dirty="0"/>
          </a:p>
          <a:p>
            <a:pPr marL="114300" indent="0">
              <a:buNone/>
            </a:pPr>
            <a:endParaRPr lang="en-GB" dirty="0"/>
          </a:p>
          <a:p>
            <a:pPr marL="114300" indent="0">
              <a:buNone/>
            </a:pPr>
            <a:endParaRPr lang="en-GB" dirty="0"/>
          </a:p>
        </p:txBody>
      </p:sp>
    </p:spTree>
    <p:extLst>
      <p:ext uri="{BB962C8B-B14F-4D97-AF65-F5344CB8AC3E}">
        <p14:creationId xmlns:p14="http://schemas.microsoft.com/office/powerpoint/2010/main" val="1350056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4" name="Picture 3">
            <a:extLst>
              <a:ext uri="{FF2B5EF4-FFF2-40B4-BE49-F238E27FC236}">
                <a16:creationId xmlns:a16="http://schemas.microsoft.com/office/drawing/2014/main" id="{EBABBC0E-A687-49AC-87FB-BAB0D986FD26}"/>
              </a:ext>
            </a:extLst>
          </p:cNvPr>
          <p:cNvPicPr>
            <a:picLocks noChangeAspect="1"/>
          </p:cNvPicPr>
          <p:nvPr/>
        </p:nvPicPr>
        <p:blipFill rotWithShape="1">
          <a:blip r:embed="rId3"/>
          <a:srcRect r="14757"/>
          <a:stretch/>
        </p:blipFill>
        <p:spPr>
          <a:xfrm>
            <a:off x="3444948" y="1063240"/>
            <a:ext cx="5220588" cy="3444965"/>
          </a:xfrm>
          <a:prstGeom prst="rect">
            <a:avLst/>
          </a:prstGeom>
        </p:spPr>
      </p:pic>
      <p:sp>
        <p:nvSpPr>
          <p:cNvPr id="7" name="TextBox 6">
            <a:extLst>
              <a:ext uri="{FF2B5EF4-FFF2-40B4-BE49-F238E27FC236}">
                <a16:creationId xmlns:a16="http://schemas.microsoft.com/office/drawing/2014/main" id="{584EE29C-34C3-4824-A4C9-449563FFA155}"/>
              </a:ext>
            </a:extLst>
          </p:cNvPr>
          <p:cNvSpPr txBox="1"/>
          <p:nvPr/>
        </p:nvSpPr>
        <p:spPr>
          <a:xfrm>
            <a:off x="765544" y="233916"/>
            <a:ext cx="7262037" cy="584775"/>
          </a:xfrm>
          <a:prstGeom prst="rect">
            <a:avLst/>
          </a:prstGeom>
          <a:noFill/>
        </p:spPr>
        <p:txBody>
          <a:bodyPr wrap="square" rtlCol="0">
            <a:spAutoFit/>
          </a:bodyPr>
          <a:lstStyle/>
          <a:p>
            <a:r>
              <a:rPr lang="en-GB" sz="3200" dirty="0"/>
              <a:t>Contact details</a:t>
            </a:r>
          </a:p>
        </p:txBody>
      </p:sp>
      <p:sp>
        <p:nvSpPr>
          <p:cNvPr id="10" name="TextBox 9">
            <a:extLst>
              <a:ext uri="{FF2B5EF4-FFF2-40B4-BE49-F238E27FC236}">
                <a16:creationId xmlns:a16="http://schemas.microsoft.com/office/drawing/2014/main" id="{9E7DB1ED-94B4-4FF7-8DD7-7AC7F45C0B78}"/>
              </a:ext>
            </a:extLst>
          </p:cNvPr>
          <p:cNvSpPr txBox="1"/>
          <p:nvPr/>
        </p:nvSpPr>
        <p:spPr>
          <a:xfrm>
            <a:off x="249866" y="3077045"/>
            <a:ext cx="4125430" cy="2462213"/>
          </a:xfrm>
          <a:prstGeom prst="rect">
            <a:avLst/>
          </a:prstGeom>
          <a:noFill/>
        </p:spPr>
        <p:txBody>
          <a:bodyPr wrap="square" rtlCol="0">
            <a:spAutoFit/>
          </a:bodyPr>
          <a:lstStyle/>
          <a:p>
            <a:r>
              <a:rPr lang="en-GB" dirty="0"/>
              <a:t>For a free thermometer email your home address to us at </a:t>
            </a:r>
            <a:r>
              <a:rPr lang="en-GB" dirty="0">
                <a:hlinkClick r:id="rId4"/>
              </a:rPr>
              <a:t>energyadvice@cadat.org.uk</a:t>
            </a:r>
            <a:r>
              <a:rPr lang="en-GB" dirty="0"/>
              <a:t>. </a:t>
            </a:r>
          </a:p>
          <a:p>
            <a:endParaRPr lang="en-GB" dirty="0"/>
          </a:p>
          <a:p>
            <a:r>
              <a:rPr lang="en-GB" dirty="0"/>
              <a:t>If you would like a one-to-one energy advice appointment contact: </a:t>
            </a:r>
          </a:p>
          <a:p>
            <a:r>
              <a:rPr lang="en-GB" dirty="0">
                <a:hlinkClick r:id="rId4"/>
              </a:rPr>
              <a:t>energyadvice@cadat.org.uk</a:t>
            </a:r>
            <a:endParaRPr lang="en-GB" dirty="0"/>
          </a:p>
          <a:p>
            <a:r>
              <a:rPr lang="en-GB" dirty="0"/>
              <a:t>Tel 0800 144 8848</a:t>
            </a:r>
          </a:p>
          <a:p>
            <a:endParaRPr lang="en-GB" dirty="0"/>
          </a:p>
          <a:p>
            <a:r>
              <a:rPr lang="en-GB" dirty="0">
                <a:solidFill>
                  <a:schemeClr val="tx1"/>
                </a:solidFill>
              </a:rPr>
              <a:t>The Norfolk Warm &amp; Wise  project is a partnership between Citizen Advice Diss, Thetford and District and Norfolk Citizens Advice. </a:t>
            </a:r>
          </a:p>
        </p:txBody>
      </p:sp>
      <p:sp>
        <p:nvSpPr>
          <p:cNvPr id="2" name="Rectangle 1">
            <a:extLst>
              <a:ext uri="{FF2B5EF4-FFF2-40B4-BE49-F238E27FC236}">
                <a16:creationId xmlns:a16="http://schemas.microsoft.com/office/drawing/2014/main" id="{1E719052-ABA0-4B60-B2C2-0FC8257F73C5}"/>
              </a:ext>
            </a:extLst>
          </p:cNvPr>
          <p:cNvSpPr/>
          <p:nvPr/>
        </p:nvSpPr>
        <p:spPr>
          <a:xfrm>
            <a:off x="271132" y="1063241"/>
            <a:ext cx="3911008" cy="1600438"/>
          </a:xfrm>
          <a:prstGeom prst="rect">
            <a:avLst/>
          </a:prstGeom>
        </p:spPr>
        <p:txBody>
          <a:bodyPr wrap="square">
            <a:spAutoFit/>
          </a:bodyPr>
          <a:lstStyle/>
          <a:p>
            <a:r>
              <a:rPr lang="en-GB" dirty="0"/>
              <a:t>Feedback form – helps us with funding for future events</a:t>
            </a:r>
          </a:p>
          <a:p>
            <a:r>
              <a:rPr lang="en-GB" dirty="0">
                <a:hlinkClick r:id="rId5"/>
              </a:rPr>
              <a:t>https://docs.google.com/forms/d/e/1FAIpQLSdGBS5Xfyw7a0mYuujyg-JEkkVSTno6fZ4H77howviUILpg_w/viewform?usp=sf_link</a:t>
            </a:r>
            <a:endParaRPr lang="en-GB" dirty="0"/>
          </a:p>
          <a:p>
            <a:r>
              <a:rPr lang="en-GB" dirty="0"/>
              <a:t>Organisation: Norfolk Citizens Advice</a:t>
            </a:r>
          </a:p>
        </p:txBody>
      </p:sp>
    </p:spTree>
    <p:extLst>
      <p:ext uri="{BB962C8B-B14F-4D97-AF65-F5344CB8AC3E}">
        <p14:creationId xmlns:p14="http://schemas.microsoft.com/office/powerpoint/2010/main" val="322159609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F84B3DB365D544B8C3EB27C2250510" ma:contentTypeVersion="10" ma:contentTypeDescription="Create a new document." ma:contentTypeScope="" ma:versionID="834c29a3ab5de64f5680acadad55136a">
  <xsd:schema xmlns:xsd="http://www.w3.org/2001/XMLSchema" xmlns:xs="http://www.w3.org/2001/XMLSchema" xmlns:p="http://schemas.microsoft.com/office/2006/metadata/properties" xmlns:ns3="2e4e4765-5670-42a3-a7f8-0b5a579758d9" targetNamespace="http://schemas.microsoft.com/office/2006/metadata/properties" ma:root="true" ma:fieldsID="d24d0a5026083b48a593c1ab0d075f0d" ns3:_="">
    <xsd:import namespace="2e4e4765-5670-42a3-a7f8-0b5a579758d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4e4765-5670-42a3-a7f8-0b5a579758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AAA457E-CC75-47D0-9EAC-BE8513E1D96B}">
  <ds:schemaRefs>
    <ds:schemaRef ds:uri="http://schemas.microsoft.com/sharepoint/v3/contenttype/forms"/>
  </ds:schemaRefs>
</ds:datastoreItem>
</file>

<file path=customXml/itemProps2.xml><?xml version="1.0" encoding="utf-8"?>
<ds:datastoreItem xmlns:ds="http://schemas.openxmlformats.org/officeDocument/2006/customXml" ds:itemID="{817BE4D8-C9DE-4756-9BEB-1D4BE53090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4e4765-5670-42a3-a7f8-0b5a57975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6A3D39-D3D4-4A7E-9373-1B356115373F}">
  <ds:schemaRefs>
    <ds:schemaRef ds:uri="http://schemas.openxmlformats.org/package/2006/metadata/core-properties"/>
    <ds:schemaRef ds:uri="http://schemas.microsoft.com/office/2006/documentManagement/types"/>
    <ds:schemaRef ds:uri="2e4e4765-5670-42a3-a7f8-0b5a579758d9"/>
    <ds:schemaRef ds:uri="http://purl.org/dc/dcmitype/"/>
    <ds:schemaRef ds:uri="http://schemas.microsoft.com/office/2006/metadata/properties"/>
    <ds:schemaRef ds:uri="http://schemas.microsoft.com/office/infopath/2007/PartnerControls"/>
    <ds:schemaRef ds:uri="http://purl.org/dc/elements/1.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273</TotalTime>
  <Words>1990</Words>
  <Application>Microsoft Office PowerPoint</Application>
  <PresentationFormat>On-screen Show (16:9)</PresentationFormat>
  <Paragraphs>171</Paragraphs>
  <Slides>18</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18</vt:i4>
      </vt:variant>
    </vt:vector>
  </HeadingPairs>
  <TitlesOfParts>
    <vt:vector size="20" baseType="lpstr">
      <vt:lpstr>Arial</vt:lpstr>
      <vt:lpstr>Simple Light</vt:lpstr>
      <vt:lpstr>PowerPoint Presentation</vt:lpstr>
      <vt:lpstr>PowerPoint Presentation</vt:lpstr>
      <vt:lpstr>Energy Prices Rising</vt:lpstr>
      <vt:lpstr>Latest news on government support</vt:lpstr>
      <vt:lpstr>Energy companies going bust </vt:lpstr>
      <vt:lpstr>Tariffs and Switching</vt:lpstr>
      <vt:lpstr>Struggling to pay your bills</vt:lpstr>
      <vt:lpstr>Struggling to pay your bills</vt:lpstr>
      <vt:lpstr>Struggling to pay your bills</vt:lpstr>
      <vt:lpstr>Government Help</vt:lpstr>
      <vt:lpstr>Priority services register</vt:lpstr>
      <vt:lpstr>Smart meters</vt:lpstr>
      <vt:lpstr>Norfolk Warm Homes (run by Norfolk Council)</vt:lpstr>
      <vt:lpstr>Energy efficiency and Energy Company Obligation ECO</vt:lpstr>
      <vt:lpstr>Energy efficiency</vt:lpstr>
      <vt:lpstr>Tips for saving energy </vt:lpstr>
      <vt:lpstr>Tips for saving energy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Energy Saving Network</dc:title>
  <dc:creator>lesley</dc:creator>
  <cp:lastModifiedBy>Caroline Purdy</cp:lastModifiedBy>
  <cp:revision>24</cp:revision>
  <dcterms:modified xsi:type="dcterms:W3CDTF">2022-03-02T09:34:00Z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0x01010093F84B3DB365D544B8C3EB27C2250510</vt:lpwstr>
  </property>
</Properties>
</file>